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4" r:id="rId9"/>
    <p:sldId id="263" r:id="rId10"/>
    <p:sldId id="266" r:id="rId11"/>
    <p:sldId id="282" r:id="rId12"/>
    <p:sldId id="283" r:id="rId13"/>
    <p:sldId id="284" r:id="rId14"/>
    <p:sldId id="265" r:id="rId15"/>
    <p:sldId id="268" r:id="rId16"/>
    <p:sldId id="267" r:id="rId17"/>
    <p:sldId id="271" r:id="rId18"/>
    <p:sldId id="270" r:id="rId19"/>
    <p:sldId id="272" r:id="rId20"/>
    <p:sldId id="269" r:id="rId21"/>
    <p:sldId id="274" r:id="rId22"/>
    <p:sldId id="273" r:id="rId23"/>
    <p:sldId id="276" r:id="rId24"/>
    <p:sldId id="277" r:id="rId25"/>
    <p:sldId id="279" r:id="rId26"/>
    <p:sldId id="280" r:id="rId27"/>
    <p:sldId id="278" r:id="rId28"/>
    <p:sldId id="281" r:id="rId29"/>
    <p:sldId id="275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D4198D0-3883-4910-A3A5-9F13B3D792F4}" type="datetimeFigureOut">
              <a:rPr lang="ru-RU" smtClean="0"/>
              <a:pPr/>
              <a:t>28.02.2024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C2CB4FE-31FA-48EA-BA5D-CA85ED3498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198D0-3883-4910-A3A5-9F13B3D792F4}" type="datetimeFigureOut">
              <a:rPr lang="ru-RU" smtClean="0"/>
              <a:pPr/>
              <a:t>28.02.2024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CB4FE-31FA-48EA-BA5D-CA85ED3498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198D0-3883-4910-A3A5-9F13B3D792F4}" type="datetimeFigureOut">
              <a:rPr lang="ru-RU" smtClean="0"/>
              <a:pPr/>
              <a:t>28.02.2024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CB4FE-31FA-48EA-BA5D-CA85ED3498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198D0-3883-4910-A3A5-9F13B3D792F4}" type="datetimeFigureOut">
              <a:rPr lang="ru-RU" smtClean="0"/>
              <a:pPr/>
              <a:t>28.02.2024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CB4FE-31FA-48EA-BA5D-CA85ED3498E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198D0-3883-4910-A3A5-9F13B3D792F4}" type="datetimeFigureOut">
              <a:rPr lang="ru-RU" smtClean="0"/>
              <a:pPr/>
              <a:t>28.02.2024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CB4FE-31FA-48EA-BA5D-CA85ED3498E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198D0-3883-4910-A3A5-9F13B3D792F4}" type="datetimeFigureOut">
              <a:rPr lang="ru-RU" smtClean="0"/>
              <a:pPr/>
              <a:t>28.02.2024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CB4FE-31FA-48EA-BA5D-CA85ED3498E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198D0-3883-4910-A3A5-9F13B3D792F4}" type="datetimeFigureOut">
              <a:rPr lang="ru-RU" smtClean="0"/>
              <a:pPr/>
              <a:t>28.02.2024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CB4FE-31FA-48EA-BA5D-CA85ED3498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198D0-3883-4910-A3A5-9F13B3D792F4}" type="datetimeFigureOut">
              <a:rPr lang="ru-RU" smtClean="0"/>
              <a:pPr/>
              <a:t>28.02.2024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CB4FE-31FA-48EA-BA5D-CA85ED3498E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198D0-3883-4910-A3A5-9F13B3D792F4}" type="datetimeFigureOut">
              <a:rPr lang="ru-RU" smtClean="0"/>
              <a:pPr/>
              <a:t>28.02.2024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CB4FE-31FA-48EA-BA5D-CA85ED3498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2D4198D0-3883-4910-A3A5-9F13B3D792F4}" type="datetimeFigureOut">
              <a:rPr lang="ru-RU" smtClean="0"/>
              <a:pPr/>
              <a:t>28.02.2024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CB4FE-31FA-48EA-BA5D-CA85ED3498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D4198D0-3883-4910-A3A5-9F13B3D792F4}" type="datetimeFigureOut">
              <a:rPr lang="ru-RU" smtClean="0"/>
              <a:pPr/>
              <a:t>28.02.2024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C2CB4FE-31FA-48EA-BA5D-CA85ED3498E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2D4198D0-3883-4910-A3A5-9F13B3D792F4}" type="datetimeFigureOut">
              <a:rPr lang="ru-RU" smtClean="0"/>
              <a:pPr/>
              <a:t>28.02.2024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FC2CB4FE-31FA-48EA-BA5D-CA85ED3498E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arant.ru/products/ipo/prime/doc/408119443/?ysclid=lt5qsziv45249513168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39552" y="692696"/>
            <a:ext cx="82089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СТРАТЕГИЧЕСКОЕ НАПРАВЛЕНИЕ</a:t>
            </a:r>
          </a:p>
          <a:p>
            <a:pPr algn="ctr"/>
            <a:r>
              <a:rPr lang="ru-RU" sz="2400" b="1" dirty="0"/>
              <a:t>в области цифровой трансформации отрасли культуры </a:t>
            </a:r>
          </a:p>
          <a:p>
            <a:pPr algn="ctr"/>
            <a:r>
              <a:rPr lang="ru-RU" sz="2400" b="1" dirty="0"/>
              <a:t>Российской Федерации до 2030 года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286000" y="282883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/>
              <a:t>УТВЕРЖДЕНО</a:t>
            </a:r>
          </a:p>
          <a:p>
            <a:pPr algn="ctr"/>
            <a:r>
              <a:rPr lang="ru-RU" dirty="0"/>
              <a:t>распоряжением Правительства</a:t>
            </a:r>
          </a:p>
          <a:p>
            <a:pPr algn="ctr"/>
            <a:r>
              <a:rPr lang="ru-RU" dirty="0"/>
              <a:t>Российской Федерации</a:t>
            </a:r>
          </a:p>
          <a:p>
            <a:pPr algn="ctr"/>
            <a:r>
              <a:rPr lang="ru-RU" dirty="0"/>
              <a:t>от 11 декабря 2023 г. № 3550-р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4293096"/>
            <a:ext cx="8568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2"/>
              </a:rPr>
              <a:t>https://www.garant.ru/products/ipo/prime/doc/408119443/?</a:t>
            </a:r>
            <a:r>
              <a:rPr lang="en-US" dirty="0" smtClean="0">
                <a:hlinkClick r:id="rId2"/>
              </a:rPr>
              <a:t>ysclid=lt5qsziv45249513168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260648"/>
            <a:ext cx="8604448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Задачами стратегического направления являются:</a:t>
            </a:r>
          </a:p>
          <a:p>
            <a:endParaRPr lang="ru-RU" dirty="0"/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создание системы учета и анализа всех билетов, приобретаемых на культурные мероприятия в России, на протяжении их жизненного цикла;</a:t>
            </a:r>
          </a:p>
          <a:p>
            <a:pPr marL="342900" indent="-342900">
              <a:buFont typeface="+mj-lt"/>
              <a:buAutoNum type="arabicPeriod"/>
            </a:pPr>
            <a:r>
              <a:rPr lang="ru-RU" b="1" dirty="0"/>
              <a:t>обеспечение беспрепятственного посещения любой библиотеки по единому читательскому билету;</a:t>
            </a:r>
          </a:p>
          <a:p>
            <a:pPr marL="342900" indent="-342900">
              <a:buFont typeface="+mj-lt"/>
              <a:buAutoNum type="arabicPeriod"/>
            </a:pPr>
            <a:r>
              <a:rPr lang="ru-RU" b="1" dirty="0"/>
              <a:t>создание цифровых культурных профилей посетителей и учреждений культуры;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создание типового облачного решения единой афиши и билетного поля региона с учетом региональных, национальных, этнокультурных особенностей и </a:t>
            </a:r>
            <a:r>
              <a:rPr lang="ru-RU" dirty="0" err="1"/>
              <a:t>мультиязычности</a:t>
            </a:r>
            <a:r>
              <a:rPr lang="ru-RU" dirty="0"/>
              <a:t> субъектов Российской Федерации;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внедрение системы управления государственными данными отрасли культуры, включая технологии искусственного интеллекта;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формирование целевой архитектуры домена "Культура" на платформе "</a:t>
            </a:r>
            <a:r>
              <a:rPr lang="ru-RU" dirty="0" err="1"/>
              <a:t>ГосТех</a:t>
            </a:r>
            <a:r>
              <a:rPr lang="ru-RU" dirty="0"/>
              <a:t>" и переход на итерационный подход развития сервисов домена;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обеспечение архитектурной целостности создаваемых сервисов и домена "Культура" с применением и использованием компонентов платформы "</a:t>
            </a:r>
            <a:r>
              <a:rPr lang="ru-RU" dirty="0" err="1"/>
              <a:t>ГосТех</a:t>
            </a:r>
            <a:r>
              <a:rPr lang="ru-RU" dirty="0"/>
              <a:t>".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39752" y="260648"/>
            <a:ext cx="46105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Направления внедряемых технологий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692696"/>
            <a:ext cx="8820472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dirty="0"/>
              <a:t>автоматизация операционных процессов учреждений культуры и продвижение в социальных сетях с использованием технологий искусственного интеллекта и нейронных сетей;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генерация и </a:t>
            </a:r>
            <a:r>
              <a:rPr lang="ru-RU" dirty="0" err="1"/>
              <a:t>модерация</a:t>
            </a:r>
            <a:r>
              <a:rPr lang="ru-RU" dirty="0"/>
              <a:t> </a:t>
            </a:r>
            <a:r>
              <a:rPr lang="ru-RU" dirty="0" err="1"/>
              <a:t>контента</a:t>
            </a:r>
            <a:r>
              <a:rPr lang="ru-RU" dirty="0"/>
              <a:t> с использованием машинного обучения;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solidFill>
                  <a:srgbClr val="FF0000"/>
                </a:solidFill>
              </a:rPr>
              <a:t>формирование </a:t>
            </a:r>
            <a:r>
              <a:rPr lang="ru-RU" dirty="0" err="1">
                <a:solidFill>
                  <a:srgbClr val="FF0000"/>
                </a:solidFill>
              </a:rPr>
              <a:t>проактивного</a:t>
            </a:r>
            <a:r>
              <a:rPr lang="ru-RU" dirty="0">
                <a:solidFill>
                  <a:srgbClr val="FF0000"/>
                </a:solidFill>
              </a:rPr>
              <a:t> подхода к обслуживанию пользователей библиотек, направленного на опережение потребности читателя;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разработка и внедрение методов предметного, тематического и систематического поиска полнотекстовых ресурсов с использованием методов искусственного интеллекта;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создание алгоритмов искусственного интеллекта по генерации персонализированных предложений на основе анализа данных обо всех активностях гражданина в сфере культурного образования и досуга: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культурная программа на заданный период в соответствии с местом пребывания;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персонализированные предложения по подбору книг для чтения и по мероприятиям культуры;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поиск выставок и мероприятий в учреждениях культуры по предметам музейного фонда, по культурной самобытности народов и этнических общностей Российской Федерации или языковой принадлежности.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467544" y="0"/>
            <a:ext cx="8388424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/>
              <a:t>Проблемы в сфере культуры остаются нерешенными, в их числе: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ru-RU" dirty="0"/>
              <a:t>отсутствие в обществе представления о стратегической роли культуры и приоритетах государственной культурной политики;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lang="ru-RU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ru-RU" dirty="0"/>
              <a:t>низкий уровень доступности культурных форм досуга для жителей сельской местности и небольших городских поселений;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ru-RU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ru-RU" dirty="0"/>
              <a:t>недостаточный уровень обеспеченности населения учреждениями культуры, высокий уровень региональных и муниципальных диспропорций (при отсутствии обязательных к применению норм и нормативов размещения учреждений культуры развитие сети осуществляется в соответствии с решениями региональных властей);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ru-RU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ru-RU" dirty="0"/>
              <a:t>низкий уровень цифровой зрелости значительного количества учреждений культуры;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ru-RU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ru-RU" dirty="0"/>
              <a:t>сокращение численности работников в учреждениях культуры (на 10 процентов по сравнению с 2013 годом);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ru-RU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/>
              <a:t>- разрозненность ведомственных информационных систем, дублирование и недостоверность государственных данных отрасли культуры</a:t>
            </a:r>
            <a:r>
              <a:rPr kumimoji="0" lang="ru-RU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ru-RU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107504" y="0"/>
            <a:ext cx="9036496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/>
              <a:t>Ограничения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lang="ru-RU" dirty="0"/>
              <a:t> Ограничение доступа к технологиям -  учреждения культуры испытывают затруднения с доступом к современным технологиям и инфраструктуре и не всегда имеют доступ к передовым технологиям или высококвалифицированным специалистам, способным реализовать и поддерживать цифровые решения; существующие проблемы соблюдения авторских прав также могут представлять препятствия для цифровой трансформации.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lang="ru-RU" dirty="0"/>
              <a:t>Ограничение кадрового потенциала - цифровая трансформация требует наличия высококвалифицированных специалистов, которые могут разрабатывать и внедрять новые технологии в отрасли культуры; при этом некоторые учреждения могут столкнуться с недостатком квалифицированных кадров или сложностями в подготовке персонала для работы с новыми технологиями.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lang="ru-RU" dirty="0"/>
              <a:t>Финансовые ограничения - цифровая трансформация требует значительных инвестиций в технологии, инфраструктуру, обучение персонала и поддержание операций; отрасль культуры, зачастую получающая недостаточное финансирование или полагающаяся на государственные субсидии и пожертвования, может столкнуться с проблемами в получении необходимых средств.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lang="ru-RU" dirty="0"/>
              <a:t>Культурные и общественные ограничения - цифровое преобразование может вызвать существенные изменения в том, как культурные услуги предлагаются и воспринимаются, и эти изменения могут не быть приняты аудиторией или обществом в целом.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2" cstate="print"/>
          <a:srcRect l="7084" t="17320" r="7342" b="16321"/>
          <a:stretch>
            <a:fillRect/>
          </a:stretch>
        </p:blipFill>
        <p:spPr bwMode="auto">
          <a:xfrm>
            <a:off x="0" y="260648"/>
            <a:ext cx="9144000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 l="4459" t="17320" r="8392" b="12961"/>
          <a:stretch>
            <a:fillRect/>
          </a:stretch>
        </p:blipFill>
        <p:spPr bwMode="auto">
          <a:xfrm>
            <a:off x="0" y="0"/>
            <a:ext cx="9144000" cy="5949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 l="4984" t="17320" r="6292" b="21680"/>
          <a:stretch>
            <a:fillRect/>
          </a:stretch>
        </p:blipFill>
        <p:spPr bwMode="auto">
          <a:xfrm>
            <a:off x="0" y="0"/>
            <a:ext cx="9144000" cy="5301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 l="4984" t="17320" r="8392" b="7921"/>
          <a:stretch>
            <a:fillRect/>
          </a:stretch>
        </p:blipFill>
        <p:spPr bwMode="auto">
          <a:xfrm>
            <a:off x="0" y="0"/>
            <a:ext cx="9144000" cy="5631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 l="4459" t="17320" r="6478" b="9043"/>
          <a:stretch>
            <a:fillRect/>
          </a:stretch>
        </p:blipFill>
        <p:spPr bwMode="auto">
          <a:xfrm>
            <a:off x="0" y="0"/>
            <a:ext cx="9144000" cy="4725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 cstate="print"/>
          <a:srcRect l="4991" t="21869" r="6525" b="61073"/>
          <a:stretch>
            <a:fillRect/>
          </a:stretch>
        </p:blipFill>
        <p:spPr bwMode="auto">
          <a:xfrm>
            <a:off x="179512" y="4725144"/>
            <a:ext cx="8964488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 l="4459" t="20260" r="5767" b="7921"/>
          <a:stretch>
            <a:fillRect/>
          </a:stretch>
        </p:blipFill>
        <p:spPr bwMode="auto">
          <a:xfrm>
            <a:off x="0" y="188640"/>
            <a:ext cx="9144000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 cstate="print"/>
          <a:srcRect l="4326" t="26237" r="6426" b="64280"/>
          <a:stretch>
            <a:fillRect/>
          </a:stretch>
        </p:blipFill>
        <p:spPr bwMode="auto">
          <a:xfrm>
            <a:off x="0" y="4293096"/>
            <a:ext cx="9144000" cy="607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404664"/>
            <a:ext cx="842493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"Внедрение цифровых технологий в культурное пространство, дооснащение музеев, театров и библиотек современной программно-технической базой, а также повышение доступности культурных ценностей для граждан предусмотрено в стратегическом направлении цифровой трансформации отрасли культуры", - сообщили в пресс-службе правительства.</a:t>
            </a:r>
          </a:p>
        </p:txBody>
      </p:sp>
      <p:pic>
        <p:nvPicPr>
          <p:cNvPr id="4098" name="Picture 2" descr="https://medvkostrome.ru/wp-content/uploads/2022/11/sa2-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50906" y="3501008"/>
            <a:ext cx="4473092" cy="30963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 l="4459" t="17320" r="5243" b="7921"/>
          <a:stretch>
            <a:fillRect/>
          </a:stretch>
        </p:blipFill>
        <p:spPr bwMode="auto">
          <a:xfrm>
            <a:off x="0" y="0"/>
            <a:ext cx="9144000" cy="4731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 l="4459" t="17320" r="6897" b="7921"/>
          <a:stretch>
            <a:fillRect/>
          </a:stretch>
        </p:blipFill>
        <p:spPr bwMode="auto">
          <a:xfrm>
            <a:off x="0" y="1"/>
            <a:ext cx="9144000" cy="481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 cstate="print"/>
          <a:srcRect l="65040" t="78560" r="14078" b="16527"/>
          <a:stretch>
            <a:fillRect/>
          </a:stretch>
        </p:blipFill>
        <p:spPr bwMode="auto">
          <a:xfrm>
            <a:off x="6228184" y="4869160"/>
            <a:ext cx="2376264" cy="349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 l="5509" t="17320" r="6292" b="9601"/>
          <a:stretch>
            <a:fillRect/>
          </a:stretch>
        </p:blipFill>
        <p:spPr bwMode="auto">
          <a:xfrm>
            <a:off x="0" y="0"/>
            <a:ext cx="9144000" cy="4735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 l="4984" t="19000" r="6292" b="9601"/>
          <a:stretch>
            <a:fillRect/>
          </a:stretch>
        </p:blipFill>
        <p:spPr bwMode="auto">
          <a:xfrm>
            <a:off x="1" y="0"/>
            <a:ext cx="9108360" cy="4581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 cstate="print"/>
          <a:srcRect l="4326" t="23919" r="5620" b="64735"/>
          <a:stretch>
            <a:fillRect/>
          </a:stretch>
        </p:blipFill>
        <p:spPr bwMode="auto">
          <a:xfrm>
            <a:off x="-1" y="4005064"/>
            <a:ext cx="9144001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 l="4459" t="20680" r="5767" b="14641"/>
          <a:stretch>
            <a:fillRect/>
          </a:stretch>
        </p:blipFill>
        <p:spPr bwMode="auto">
          <a:xfrm>
            <a:off x="0" y="1"/>
            <a:ext cx="9214190" cy="4149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 cstate="print"/>
          <a:srcRect l="4459" t="59320" r="5767" b="12961"/>
          <a:stretch>
            <a:fillRect/>
          </a:stretch>
        </p:blipFill>
        <p:spPr bwMode="auto">
          <a:xfrm>
            <a:off x="0" y="4077072"/>
            <a:ext cx="9144000" cy="176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l="4984" t="33163" r="5945" b="9601"/>
          <a:stretch>
            <a:fillRect/>
          </a:stretch>
        </p:blipFill>
        <p:spPr bwMode="auto">
          <a:xfrm>
            <a:off x="1" y="908720"/>
            <a:ext cx="9143999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 cstate="print"/>
          <a:srcRect l="4459" t="39221" r="5767" b="12121"/>
          <a:stretch>
            <a:fillRect/>
          </a:stretch>
        </p:blipFill>
        <p:spPr bwMode="auto">
          <a:xfrm>
            <a:off x="0" y="1124744"/>
            <a:ext cx="9144000" cy="3097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4" cstate="print"/>
          <a:srcRect l="4459" t="40840" r="5243" b="35640"/>
          <a:stretch>
            <a:fillRect/>
          </a:stretch>
        </p:blipFill>
        <p:spPr bwMode="auto">
          <a:xfrm>
            <a:off x="0" y="4005064"/>
            <a:ext cx="9144000" cy="1488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4984" t="33163" r="5945" b="9601"/>
          <a:stretch>
            <a:fillRect/>
          </a:stretch>
        </p:blipFill>
        <p:spPr bwMode="auto">
          <a:xfrm>
            <a:off x="1" y="908720"/>
            <a:ext cx="9143999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 cstate="print"/>
          <a:srcRect l="6559" t="31600" r="8917" b="20000"/>
          <a:stretch>
            <a:fillRect/>
          </a:stretch>
        </p:blipFill>
        <p:spPr bwMode="auto">
          <a:xfrm>
            <a:off x="0" y="1124744"/>
            <a:ext cx="9178847" cy="328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 l="4984" t="18160" r="6292" b="13801"/>
          <a:stretch>
            <a:fillRect/>
          </a:stretch>
        </p:blipFill>
        <p:spPr bwMode="auto">
          <a:xfrm>
            <a:off x="0" y="0"/>
            <a:ext cx="9107439" cy="436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 cstate="print"/>
          <a:srcRect l="4851" t="23120" r="5901" b="34148"/>
          <a:stretch>
            <a:fillRect/>
          </a:stretch>
        </p:blipFill>
        <p:spPr bwMode="auto">
          <a:xfrm>
            <a:off x="0" y="3789040"/>
            <a:ext cx="9144000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 l="5509" t="18160" r="7867" b="63701"/>
          <a:stretch>
            <a:fillRect/>
          </a:stretch>
        </p:blipFill>
        <p:spPr bwMode="auto">
          <a:xfrm>
            <a:off x="1" y="0"/>
            <a:ext cx="9143999" cy="119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 cstate="print"/>
          <a:srcRect l="4851" t="31520" r="6426" b="17241"/>
          <a:stretch>
            <a:fillRect/>
          </a:stretch>
        </p:blipFill>
        <p:spPr bwMode="auto">
          <a:xfrm>
            <a:off x="0" y="1412776"/>
            <a:ext cx="9144000" cy="3300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611560" y="548680"/>
            <a:ext cx="81724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/>
              <a:t>Финансовое обеспечение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/>
              <a:t>Стратегическое направление предусматривает реализацию мероприятий в рамках дополнительных средств федерального бюджета, доведенных до Министерства цифрового развития, связи и массовых коммуникаций Российской Федерации.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/>
              <a:t>Проекты стратегического направления осуществляются на платформе "</a:t>
            </a:r>
            <a:r>
              <a:rPr lang="ru-RU" dirty="0" err="1"/>
              <a:t>ГосТех</a:t>
            </a:r>
            <a:r>
              <a:rPr lang="ru-RU" dirty="0"/>
              <a:t>" для уменьшения расходов на создание, развитие и эксплуатацию информационных систем за счет повторного использования компонентов платформы "</a:t>
            </a:r>
            <a:r>
              <a:rPr lang="ru-RU" dirty="0" err="1"/>
              <a:t>ГосТех</a:t>
            </a:r>
            <a:r>
              <a:rPr lang="ru-RU" dirty="0"/>
              <a:t>".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/>
              <a:t>Расходы, необходимые на реализацию проектов стратегического направления, предусматриваются федеральными органами исполнительной власти в пределах доведенных бюджетных ассигнований по соответствующим видам расходов на текущий год.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3688" y="260648"/>
            <a:ext cx="5904656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/>
              <a:t>Шесть проектов на период до 2030 года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908720"/>
            <a:ext cx="1512168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/>
              <a:t>Сервис "</a:t>
            </a:r>
            <a:r>
              <a:rPr lang="ru-RU" dirty="0" err="1"/>
              <a:t>ГосБилет</a:t>
            </a:r>
            <a:r>
              <a:rPr lang="ru-RU" dirty="0"/>
              <a:t>"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1916832"/>
            <a:ext cx="1872208" cy="147732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/>
              <a:t>"Культурный регион, типовое облачное решение"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771800" y="2204864"/>
            <a:ext cx="1440160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/>
              <a:t>"Домен "Культура"</a:t>
            </a: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 cstate="print"/>
          <a:srcRect l="41277" t="31600" r="1043" b="3721"/>
          <a:stretch>
            <a:fillRect/>
          </a:stretch>
        </p:blipFill>
        <p:spPr bwMode="auto">
          <a:xfrm>
            <a:off x="6012160" y="4663056"/>
            <a:ext cx="3131840" cy="21949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4932040" y="2132856"/>
            <a:ext cx="1584176" cy="92333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/>
              <a:t>"Цифровой культурный профиль"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804248" y="1628800"/>
            <a:ext cx="2088232" cy="92333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/>
              <a:t>"Интерактивные культурные помощники"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419872" y="3645024"/>
            <a:ext cx="2376264" cy="138499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800" dirty="0"/>
              <a:t>"Единый читательский билет"</a:t>
            </a:r>
          </a:p>
        </p:txBody>
      </p:sp>
      <p:cxnSp>
        <p:nvCxnSpPr>
          <p:cNvPr id="11" name="Прямая со стрелкой 10"/>
          <p:cNvCxnSpPr/>
          <p:nvPr/>
        </p:nvCxnSpPr>
        <p:spPr>
          <a:xfrm flipV="1">
            <a:off x="1835696" y="692696"/>
            <a:ext cx="1512168" cy="11521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1907704" y="692696"/>
            <a:ext cx="1224136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 flipV="1">
            <a:off x="3635896" y="764704"/>
            <a:ext cx="72008" cy="13681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7" idx="0"/>
            <a:endCxn id="2" idx="2"/>
          </p:cNvCxnSpPr>
          <p:nvPr/>
        </p:nvCxnSpPr>
        <p:spPr>
          <a:xfrm flipH="1" flipV="1">
            <a:off x="4716016" y="629980"/>
            <a:ext cx="1008112" cy="150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H="1" flipV="1">
            <a:off x="5868144" y="764704"/>
            <a:ext cx="1872208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H="1" flipV="1">
            <a:off x="4355976" y="764704"/>
            <a:ext cx="216024" cy="28083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43608" y="836712"/>
            <a:ext cx="7632848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Цели:</a:t>
            </a:r>
          </a:p>
          <a:p>
            <a:pPr marL="342900" indent="-342900">
              <a:buAutoNum type="arabicPeriod"/>
            </a:pPr>
            <a:r>
              <a:rPr lang="ru-RU" sz="2000" dirty="0"/>
              <a:t>достижение высокого уровня цифровой зрелости во взаимодействии посетителей и учреждений культуры, обеспечение удобства, доступности и эффективности использования культурных ценностей в цифровом формате;</a:t>
            </a:r>
          </a:p>
          <a:p>
            <a:pPr marL="342900" indent="-342900">
              <a:buAutoNum type="arabicPeriod"/>
            </a:pPr>
            <a:endParaRPr lang="ru-RU" sz="2000" dirty="0"/>
          </a:p>
          <a:p>
            <a:pPr marL="342900" indent="-342900">
              <a:buAutoNum type="arabicPeriod"/>
            </a:pPr>
            <a:r>
              <a:rPr lang="ru-RU" sz="2000" dirty="0"/>
              <a:t>разработка и внедрение единой государственной системы информационного обеспечения культурной деятельности для обеспечения эффективного и современного управления процессами и ресурсами на основе государственных данных.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332656"/>
            <a:ext cx="24609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Целевое состояние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403648" y="889844"/>
            <a:ext cx="774035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dirty="0"/>
              <a:t>при нахождении в любом субъекте Российской Федерации гражданин имеет возможность беспрепятственно посетить библиотеку и (или) воспользоваться ее сервисами </a:t>
            </a:r>
            <a:r>
              <a:rPr lang="ru-RU" dirty="0" err="1"/>
              <a:t>офлайн</a:t>
            </a:r>
            <a:r>
              <a:rPr lang="ru-RU" dirty="0"/>
              <a:t> или </a:t>
            </a:r>
            <a:r>
              <a:rPr lang="ru-RU" dirty="0" err="1"/>
              <a:t>онлайн</a:t>
            </a:r>
            <a:r>
              <a:rPr lang="ru-RU" dirty="0"/>
              <a:t>;</a:t>
            </a:r>
          </a:p>
          <a:p>
            <a:pPr marL="342900" indent="-342900">
              <a:buAutoNum type="arabicPeriod"/>
            </a:pPr>
            <a:r>
              <a:rPr lang="ru-RU" dirty="0"/>
              <a:t>комплектование библиотек производится в зависимости от потребностей читателей;</a:t>
            </a:r>
          </a:p>
          <a:p>
            <a:pPr marL="342900" indent="-342900">
              <a:buAutoNum type="arabicPeriod"/>
            </a:pPr>
            <a:r>
              <a:rPr lang="ru-RU" dirty="0"/>
              <a:t>производится формирование </a:t>
            </a:r>
            <a:r>
              <a:rPr lang="ru-RU" dirty="0" err="1"/>
              <a:t>портфолио</a:t>
            </a:r>
            <a:r>
              <a:rPr lang="ru-RU" dirty="0"/>
              <a:t> "профессионала отрасли" в сфере культуры (от детских школ искусств и </a:t>
            </a:r>
            <a:r>
              <a:rPr lang="ru-RU" dirty="0" err="1"/>
              <a:t>культурно-досуговых</a:t>
            </a:r>
            <a:r>
              <a:rPr lang="ru-RU" dirty="0"/>
              <a:t> учреждений до повышения квалификации);</a:t>
            </a:r>
          </a:p>
          <a:p>
            <a:pPr marL="342900" indent="-342900">
              <a:buAutoNum type="arabicPeriod"/>
            </a:pPr>
            <a:r>
              <a:rPr lang="ru-RU" dirty="0"/>
              <a:t>получение актуальной и оперативной обратной связи от посетителей культурных мероприятий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sun9-39.userapi.com/impg/oS7nUwED9SCCadXKKdL-h8TRVfPnMj0nKtTV9A/NWJoh7vkBCs.jpg?size=1280x1280&amp;quality=95&amp;sign=ec83520bd05874a29883d694e470ee00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3870176"/>
            <a:ext cx="2987824" cy="298782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87016" y="332656"/>
            <a:ext cx="885698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Создание, развитие и эксплуатация сервисов и проекты стратегического направления производятся в рамках домена «Культура»</a:t>
            </a:r>
          </a:p>
          <a:p>
            <a:endParaRPr lang="ru-RU" dirty="0"/>
          </a:p>
          <a:p>
            <a:r>
              <a:rPr lang="ru-RU" dirty="0"/>
              <a:t>Домен объединит участников отрасли: ведомства, государственные компании в сфере культуры и искусства, некоммерческие организации 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Цель работы над доменом — минимизировать существующие барьеры и повысить доступность культуры 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Среди главных задач отрасли названы: создание общих баз данных, оцифровка архивов, информирование молодежи о культурных событиях, выявление талантов, а также обеспечение </a:t>
            </a:r>
            <a:r>
              <a:rPr lang="ru-RU" dirty="0" err="1"/>
              <a:t>социокультурной</a:t>
            </a:r>
            <a:r>
              <a:rPr lang="ru-RU" dirty="0"/>
              <a:t> инклюзивной среды .</a:t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260648"/>
            <a:ext cx="7488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Индикаторы цифровой трансформации отрасли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028343"/>
            <a:ext cx="799288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dirty="0"/>
              <a:t>доля отечественного программного обеспечения и компонентов, используемых в информационных системах;</a:t>
            </a:r>
          </a:p>
          <a:p>
            <a:pPr marL="342900" indent="-342900">
              <a:buAutoNum type="arabicPeriod"/>
            </a:pPr>
            <a:r>
              <a:rPr lang="ru-RU" dirty="0"/>
              <a:t>доля посетителей культурных мероприятий, имеющих цифровой культурный профиль;</a:t>
            </a:r>
          </a:p>
          <a:p>
            <a:pPr marL="342900" indent="-342900">
              <a:buAutoNum type="arabicPeriod"/>
            </a:pPr>
            <a:r>
              <a:rPr lang="ru-RU" dirty="0"/>
              <a:t>количество регионов, использующих типовое облачное решение "Культурный регион"; </a:t>
            </a:r>
          </a:p>
          <a:p>
            <a:pPr marL="342900" indent="-342900">
              <a:buAutoNum type="arabicPeriod"/>
            </a:pPr>
            <a:r>
              <a:rPr lang="ru-RU" dirty="0"/>
              <a:t>доля посетителей культурных мероприятий, использующих интерактивные культурные помощники;</a:t>
            </a:r>
          </a:p>
          <a:p>
            <a:pPr marL="342900" indent="-342900">
              <a:buAutoNum type="arabicPeriod"/>
            </a:pPr>
            <a:r>
              <a:rPr lang="ru-RU" dirty="0"/>
              <a:t>количество сервисов домена "Культура", запущенных в эксплуатацию.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251520" y="260648"/>
            <a:ext cx="6372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/>
              <a:t>II. Приоритеты, цели, задачи стратегического направления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196752"/>
            <a:ext cx="878497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Приоритетами стратегического направления являются:</a:t>
            </a:r>
          </a:p>
          <a:p>
            <a:endParaRPr lang="ru-RU" dirty="0"/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увеличение доступности культурных ценностей в цифровом формате;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целостность, непротиворечивость и актуальность государственных данных отрасли культуры с использованием технологий искусственного интеллекта;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создание единой государственной системы информационного обеспечения культурной деятельности в Российской Федерации;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достижение цифровой зрелости сферы культуры и искусств;</a:t>
            </a:r>
          </a:p>
          <a:p>
            <a:pPr marL="342900" indent="-342900">
              <a:buFont typeface="+mj-lt"/>
              <a:buAutoNum type="arabicPeriod"/>
            </a:pPr>
            <a:r>
              <a:rPr lang="ru-RU" b="1" dirty="0"/>
              <a:t>достижение целевого показателя, характеризующего достижение национальной цели "Возможности для самореализации и развития талантов" к 2030 году, "увеличение числа посещений культурных мероприятий в три раза по сравнению с показателем 2019 года";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обеспечение технологической независимости сферы культуры и искусств.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889844"/>
            <a:ext cx="806489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Целями стратегического направления являются:</a:t>
            </a:r>
          </a:p>
          <a:p>
            <a:endParaRPr lang="ru-RU" dirty="0"/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достижение высокого уровня цифровой зрелости во взаимодействии посетителей и учреждений культуры, обеспечение удобства, доступности и эффективности использования культурных ценностей в цифровом формате;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разработка и внедрение единой государственной системы информационного обеспечения культурной деятельности для обеспечения эффективного и современного управления процессами и ресурсами на основе государственных данных.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454</TotalTime>
  <Words>1098</Words>
  <Application>Microsoft Office PowerPoint</Application>
  <PresentationFormat>Экран (4:3)</PresentationFormat>
  <Paragraphs>90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Открытая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</vt:vector>
  </TitlesOfParts>
  <Company>Ya Blondinko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 Windows</dc:creator>
  <cp:lastModifiedBy>Пользователь Windows</cp:lastModifiedBy>
  <cp:revision>47</cp:revision>
  <dcterms:created xsi:type="dcterms:W3CDTF">2024-02-26T13:05:16Z</dcterms:created>
  <dcterms:modified xsi:type="dcterms:W3CDTF">2024-02-28T11:59:03Z</dcterms:modified>
</cp:coreProperties>
</file>