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8" r:id="rId3"/>
    <p:sldId id="259" r:id="rId4"/>
    <p:sldId id="260" r:id="rId5"/>
    <p:sldId id="280" r:id="rId6"/>
    <p:sldId id="261" r:id="rId7"/>
    <p:sldId id="262" r:id="rId8"/>
    <p:sldId id="257" r:id="rId9"/>
    <p:sldId id="263" r:id="rId10"/>
    <p:sldId id="264" r:id="rId11"/>
    <p:sldId id="265" r:id="rId12"/>
    <p:sldId id="266" r:id="rId13"/>
    <p:sldId id="267" r:id="rId14"/>
    <p:sldId id="268" r:id="rId15"/>
    <p:sldId id="293" r:id="rId16"/>
    <p:sldId id="269" r:id="rId17"/>
    <p:sldId id="270" r:id="rId18"/>
    <p:sldId id="294" r:id="rId19"/>
    <p:sldId id="271" r:id="rId20"/>
    <p:sldId id="275" r:id="rId21"/>
    <p:sldId id="272" r:id="rId22"/>
    <p:sldId id="295" r:id="rId23"/>
    <p:sldId id="273" r:id="rId24"/>
    <p:sldId id="296" r:id="rId25"/>
    <p:sldId id="281" r:id="rId26"/>
    <p:sldId id="274" r:id="rId27"/>
    <p:sldId id="276" r:id="rId28"/>
    <p:sldId id="297" r:id="rId29"/>
    <p:sldId id="277" r:id="rId30"/>
    <p:sldId id="278" r:id="rId31"/>
    <p:sldId id="298" r:id="rId32"/>
    <p:sldId id="282" r:id="rId33"/>
    <p:sldId id="299" r:id="rId34"/>
    <p:sldId id="283" r:id="rId35"/>
    <p:sldId id="284" r:id="rId36"/>
    <p:sldId id="286" r:id="rId37"/>
    <p:sldId id="287" r:id="rId38"/>
    <p:sldId id="288" r:id="rId39"/>
    <p:sldId id="289" r:id="rId40"/>
    <p:sldId id="290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E4D9F-D9E4-46F2-975C-80294F466E2D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E2C58-9C03-453C-8433-68EA4BDF9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E2C58-9C03-453C-8433-68EA4BDF9BE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2143116"/>
            <a:ext cx="69294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Arial Black" pitchFamily="34" charset="0"/>
              </a:rPr>
              <a:t>Основы социального проектирования</a:t>
            </a:r>
            <a:endParaRPr lang="ru-RU" sz="4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500306"/>
            <a:ext cx="7572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Определение потребностей – это подход, основанный на дефиците, поскольку он фокусируется на том, чего не хватает людям и сообществах, он может сопровождаться с подходом, основанным на активах, которые сосредоточены на  возможностях и ресурсах, которыми располагают люди и общины.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58" y="2357430"/>
            <a:ext cx="764383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результате социальный проект может быть определен как осуществляемая частными лицами или некоммерческими организациями деятельность по предоставлению услуг, товаров или идей по улучшению качества жизни в обществе, поддержанная волонтерской работой.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500166" y="4643446"/>
            <a:ext cx="742952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реализации социального проекта необходимы так называемые </a:t>
            </a: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гибкие или мягкие навыки (</a:t>
            </a: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soft skills</a:t>
            </a: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такие как  умение работать в группе, эффективная коммуникация, поощрение участия, навыки разрешения конфликтов и стратегическое мышление.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857232"/>
            <a:ext cx="35325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Предпроектная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фаза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14282" y="2357430"/>
            <a:ext cx="814393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Двумя наиболее важными шагами в определении сути проекта являются </a:t>
            </a: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исходной ситуации (анализ проблемы и контекста), а также разработка проектных идей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4572008"/>
            <a:ext cx="80724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Любую проблему вначале необходимо рассматривать широко, для того чтобы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выявить все заинтересованные стороны, которые прямо или косвенно могут выиграть или проиграть от того или иного рода изменений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786058"/>
            <a:ext cx="7358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первом этапе проводится разграничение между ключевыми заинтересованными сторонами, которые являются агентами изменений и вторичными сторонами, которые будут затронуты лишь косвенно.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85720" y="2500306"/>
            <a:ext cx="85725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Пониманию заинтересованных в проекте сторон  могут помочь ответы на следующие вопросы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Кто является заинтересованными сторонами?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Есть ли между ними значимые социальные, имущественные, религиозные,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гендерные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возрастные и прочие различия? Какова их ресурсная обеспеченность? Имеют ли они доступ к инфраструктуре, услугам? Каковы условия их трудовой занятости?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2500306"/>
            <a:ext cx="857252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Готовы ли они вкладываться в эти изменения? (вопрос идет не только о финансовых вложениях, но и о временных, организационных и т.д.)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Какие преимущества может получить каждый из них от этого проекта?</a:t>
            </a:r>
            <a:endParaRPr kumimoji="0" lang="ru-RU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214554"/>
            <a:ext cx="57864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того чтобы более ясно понять контекст, в котором существуют заинтересованные стороны, необходимо провести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ситуационный анализ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00232" y="4357694"/>
            <a:ext cx="6572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Идея проекта вырабатывается лишь в процессе анализа того,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что хотят и что могут заинтересованные стороны.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000240"/>
            <a:ext cx="55007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Пониманию контекста способствует серия интервью с фиксированным набором вопросов.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57554" y="3429000"/>
            <a:ext cx="5429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Интервью могут проводиться как с отдельными людьми, так и с группами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фокус-группы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57158" y="4929198"/>
            <a:ext cx="83582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Завершением данного этапа является не только формулировка проектной и идеи, но и готовность ответить на следующие вопросы: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57158" y="1857364"/>
            <a:ext cx="771530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Кому и зачем нужен этот проект?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Осуществим ли он?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Каких партнеров можно привлечь для участия в этом проекте?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Какими должны быть результаты?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Каковы рамки данного проекта (временные, территориальные, социальные и т.д.)?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28596" y="1285860"/>
            <a:ext cx="34544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Постановка целей </a:t>
            </a: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определение задач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3214686"/>
            <a:ext cx="8286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В ходе второго этапа проектного цикла первоначальная идея проекта развивается в более детальную картину. Условно говоря, создается логическая основа для структурирования проекта. </a:t>
            </a: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643050"/>
            <a:ext cx="864396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Понятие «социальный проект» не имеет нормативного толкования, но основная суть его состоит в использовании проектных инструментов для осуществления социальных изменений. В отличие от благотворительной деятельности, такой проект связан не столько с помощью, сколько с преобразованием самой ситуации в конкретном сообществе, месте и в определенный период.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285992"/>
          <a:ext cx="8643997" cy="2715260"/>
        </p:xfrm>
        <a:graphic>
          <a:graphicData uri="http://schemas.openxmlformats.org/drawingml/2006/table">
            <a:tbl>
              <a:tblPr/>
              <a:tblGrid>
                <a:gridCol w="2160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1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1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1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Структура проекта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Объективные и поддающиеся проверке показатели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Способы проверки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Не зависящие от проекта факторы, которые могут повлиять на реализацию и устойчивость проекта.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Цели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Задачи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Результаты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Деятельность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57158" y="5500702"/>
            <a:ext cx="85011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помощи этой таблицы проект определяется в терминах четырех элементов: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785926"/>
            <a:ext cx="82153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что будет делаться?</a:t>
            </a:r>
          </a:p>
          <a:p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каких результатов предполагается достичь?</a:t>
            </a:r>
          </a:p>
          <a:p>
            <a:endParaRPr lang="ru-RU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эти результаты отвечают непосредственной цели проекта?</a:t>
            </a:r>
          </a:p>
          <a:p>
            <a:endParaRPr lang="ru-RU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каков вклад этого проекта в решение более масштабных задач?</a:t>
            </a:r>
            <a:endParaRPr lang="ru-RU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643050"/>
            <a:ext cx="6000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Стандартная практика такова, что проект должен иметь только одну цель.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282" y="3143248"/>
            <a:ext cx="850112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- это конечная точка, а не процесс, который должна быть достигнута в течение предлагаемого периода проекта.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Должна существовать логическая связь между деятельностью и целью.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428868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Задачи - это конкретные, измеримые достижения, направленные на решение заявленных проблем и достижение цели проекта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28596" y="4143380"/>
            <a:ext cx="83582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определения задач в проектном менеджменте принята аббревиатура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SMART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которая расшифровывается следующим образом: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57158" y="2428868"/>
            <a:ext cx="835824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Конкретика (</a:t>
            </a: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specific</a:t>
            </a: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 проектные задачи должны начинаться с определения действия (укрепить, развить, обучить, внедрить и т.д.) и указания результата этого действия;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Измеримость  (</a:t>
            </a: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measurable</a:t>
            </a: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задачи должны описывать измеримые изменения в условиях сообщества (социальные, культурные, образовательные, экологические, экономические). 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57158" y="2428868"/>
            <a:ext cx="828680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Достижимость (</a:t>
            </a:r>
            <a:r>
              <a:rPr kumimoji="0" lang="ru-RU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Achievable</a:t>
            </a: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задачи должны быть реалистичными и достижимыми, что предполагает доступность ресурсов и ясность стратегии проекта.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Ориентация на результат (</a:t>
            </a:r>
            <a:r>
              <a:rPr kumimoji="0" lang="ru-RU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Relevant</a:t>
            </a: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</a:t>
            </a: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Results-oriented</a:t>
            </a: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задачи должны соответствовать крупномасштабной цели.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Ограниченность во времени (</a:t>
            </a:r>
            <a:r>
              <a:rPr kumimoji="0" lang="ru-RU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Time-bound</a:t>
            </a: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должен быть четко определен период времени, в течение которого проектные задачи  будут достигнуты.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282" y="1285860"/>
            <a:ext cx="42953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Жизненный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цикл проекта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928934"/>
            <a:ext cx="83582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Одной из важнейших характеристик проекта является то, что он имеет начало и конец (жизненный цикл проекта). Проект предполагает наличие нескольких этапов с определением количества ресурсов, необходимых для его реализации.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28596" y="2786058"/>
            <a:ext cx="828680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Идентификация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генерация первоначальной идеи и эскизного проекта;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Подготовка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детальная разработка проекта с учетом технических и организационных аспектов;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Оценка: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анализ проекта с социальной, институциональной, технической, финансовой, экономической и экологической точек зрения;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0017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Цикл социального проекта обычно разделяется на шесть этапов: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57158" y="2357430"/>
            <a:ext cx="828680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Подготовка плана и утверждение финансирования: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написание проектного плана, поиск и договоренность относительно  источников финансирования;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Реализация  и мониторинг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осуществление проектной деятельности, с текущей системой проверки и организации обратной связи;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Анализ результатов проекта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соответствии с обратной связью для следующего проектного цикла.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42984"/>
            <a:ext cx="45720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Технология разработки социальных проектов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786058"/>
            <a:ext cx="80010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После того, как идея, цель, задачи, команда и заинтересованные стороны проекта определены, составляется план, в котором определяются и документируются основные сферы деятельности, сроки, риски и финансовые потребности.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1643050"/>
            <a:ext cx="85011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Проекты предусматривают выделение человеческих и материальных ресурсов для достижения конкретных результатов в установленные сроки и в рамках бюджета. Проекты различаются по масштабу, цели и продолжительности. Проекты могут быть автономными или интегрированными в программу, если несколько проектов способствуют достижению одной общей цели.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500174"/>
            <a:ext cx="46434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Подготовка плана включает 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несколько необходимых шагов: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643182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Разработка резюме проекта. Резюме должно быть изложено не более чем на 1 странице.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714752"/>
            <a:ext cx="87868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Определение области проекта. Здесь предстоит описать суть вашей услуги или социального продукта.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857760"/>
            <a:ext cx="80863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Анализ рынка. (Целевая аудитория и анализ конкурентов)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1643050"/>
            <a:ext cx="42597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План продвижения проекта.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428868"/>
            <a:ext cx="87154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Организационный план.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Условно говоря, организационный план – это цели и результаты вашего проекта, скоординированные по времени.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3786190"/>
            <a:ext cx="3210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6. Результаты проекта.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4429132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7. Разработка общего графика проекта. График проекта  визуализирует основные виды деятельности, ключевые этапы, наличие ресурсов, ограничений и взаимозависимости.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736"/>
            <a:ext cx="47863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Для крупномасштабных проектов можно использовать инструменты диаграммы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Ганта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из пакета MS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сделать собственноручно такую диаграмму в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4286256"/>
            <a:ext cx="87154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Если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же проект небольшой, не входит в какие-то более масштабные программы, то можно ограничиться следующей таблицей: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2714620"/>
          <a:ext cx="8215371" cy="3330134"/>
        </p:xfrm>
        <a:graphic>
          <a:graphicData uri="http://schemas.openxmlformats.org/drawingml/2006/table">
            <a:tbl>
              <a:tblPr/>
              <a:tblGrid>
                <a:gridCol w="2891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4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2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2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3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Задача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Конец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Ответственный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Разработка плана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19.02.18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19.05.18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Пакет документов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Фамилия или роль в проекте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Подача документов на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грантовый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конкурс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25.05.18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Закупка инвентаря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Проведение концерта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Награждение участников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Подготовка финансовой отчетности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357430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Раздел должен содержать общую экономическую оценку всего проекта.  Целевое использование денежных средств (приобретение оборудования, материалов,  аренда помещений, оплата услуг связи, оплата коммунальных услуг, представительские расходы, транспорт и т. д.). Также в финансовом плане указываются потенциальные источники финансирования (субсидия, грант, членские взносы, заем и т.д.).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5715016"/>
            <a:ext cx="850109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протяженность проекта менее года, то бюджет составляется на весь период реализации проекта, если более года, то на каждый год отдельно.</a:t>
            </a:r>
            <a:endParaRPr kumimoji="0" lang="ru-RU" sz="2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285860"/>
            <a:ext cx="3026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8. Финансовый план.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214422"/>
            <a:ext cx="4857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Существует два основных подхода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создании бюджета.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357430"/>
            <a:ext cx="6858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Подход к составлению бюджета «сверху - вниз».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071810"/>
            <a:ext cx="70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Подход к составлению бюджета «снизу- вверх».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714752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создании бюджета проекта нужно учитывать два вида затрат: прямые и косвенные.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714884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Прямые затраты относятся непосредственно к данному проекту. Это зарплаты сотрудникам, гонорары консультантам и экспертам, лицензии на программное обеспечение, оплата командировочных и т.д. Косвенные издержки относятся к статьям, которые приносят пользу более чем одному проекту, и только часть их общей стоимости относится на проект. Например, аренда помещения, оргтехника, транспорт и т.д.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071546"/>
            <a:ext cx="1356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9. Риски.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500306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Риски для достижения поставленных целей могут быть обусловлены как внутренними, так и внешними событиями. </a:t>
            </a: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14282" y="3357562"/>
            <a:ext cx="871543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Преимущества формального управления рисками: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фокусирует команду на эффективном управлении рисками путем изучения прямого и косвенного риска и определения сценариев и сторон, чтобы обеспечить минимизацию угрозы для успеха проекта;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повышает уверенность в результатах проекта;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обеспечивает механизм регулярной отчетности о рисках перед спонсорами и донорами проекта.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14283" y="3071810"/>
            <a:ext cx="871543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определение рисков на ранней стадии проекта;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информирование членов команды и заинтересованных лиц об этих рисках;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оценка  рисков на основе вероятности и воздействия;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разработка планов реагирования или смягчения рисков;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разработка превентивных мер и плана действий  для каждого из рисков;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мониторинг рисков и связанных с ними задач.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42873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Ниже приведены некоторые из шагов, которые могут быть предприняты для эффективного управления рисками: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142984"/>
            <a:ext cx="45374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Оценка и мониторинг проекта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428868"/>
            <a:ext cx="8715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После того, как элементы проекта будут выполнены, необходимо понять, что именно достигнуто в результате этих мероприятий. </a:t>
            </a: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85720" y="3286124"/>
            <a:ext cx="87154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качестве общих рекомендаций следует сосредоточиться на следующих моментах: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428625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Качество (что?)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количество (сколько?)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время (когда, как долго?)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целевая группа (кто?)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место (где?)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14282" y="1285860"/>
            <a:ext cx="450059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Информация может быть количественной, выраженной в числовых значениях, и качественной,  представленной описанием. 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3357562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совокупности эта информация должна предоставить достоверные доказательства изменений, связанных с проектной деятельностью.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643446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Средства проверки - это документы, отчеты и другие источники информации, которые предоставляют данные о показателях и позволяют отслеживать и проверять фактический прогресс на пути к запланированным мероприятиям, результатам, цели и задачам.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28728" y="357166"/>
            <a:ext cx="72866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Несмотря на разницу в масштабах и характере проектов, существуют универсальные черты проекта: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785926"/>
            <a:ext cx="8858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Наличие целей или задач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После достижения цели проект считается завершенным.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78605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 должен пройти обязательные этапы жизненного цикла;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35756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Проектная работа носит, как правило, командный характер;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00050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Комплексность мероприятий;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142984"/>
            <a:ext cx="45005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Наличие индикаторов и средств проверки позволяет  проводить оценка и мониторинг.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2500306"/>
          <a:ext cx="8715436" cy="3985895"/>
        </p:xfrm>
        <a:graphic>
          <a:graphicData uri="http://schemas.openxmlformats.org/drawingml/2006/table">
            <a:tbl>
              <a:tblPr/>
              <a:tblGrid>
                <a:gridCol w="3971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4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Мониторинг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Проводится непрерывно;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Проводится на ключевых этапах реализации программы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Проект принимается в существующем виде без изменений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Проект подвергается анализу с целью оптимизации/улучшения;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Запланированные результаты и деятельность сравниваются с фактическими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Анализируются причины достижения или 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недостижения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запланированных результатов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Полученная информация используется для улучшения работы по проекту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Полученная информация может использоваться как для улучшения работы по данному проекту, так и для уточнения планов на будущее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28728" y="357166"/>
            <a:ext cx="72866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Несмотря на разницу в масштабах и характере проектов, существуют универсальные черты проекта: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64305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Риск и неопределенность;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14311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Чувствительность к изменениям и способность оперативного реагирования на них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307181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Оптимальное использование ресурсов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57187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Большое количество лиц и организаций, привлекаемых для участия в проекте на разных этапах.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071538" y="357166"/>
            <a:ext cx="74445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характеристики социального проекта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928670"/>
            <a:ext cx="72152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Социальный проект - это программа действий, направленная на решение задач по удовлетворению общественных потребностей и более эффективному использованию социальных активов и ресурсов.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000372"/>
            <a:ext cx="83582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    Чтобы проект квалифицировался как социальная инновация, он должен затрагивать новую область, сектор, регион,  аудиторию, либо  предложить какой-то новый подход к решению проблемы.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214414" y="357166"/>
            <a:ext cx="74445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характеристики социального проекта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071546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Проект предполагает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практическую реализацию новой идеи, поэтому он должен быть финансово устойчивым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пусть даже в среднесрочной или долгосрочной перспективе.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214686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Социальный проект должен создать измеримое улучшение с точки зрения результатов.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428868"/>
            <a:ext cx="7500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Оценка эффективности социального проекта обычно связана с тем, как нововведение способствует поддержанию базовых социальных ценностей.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4214818"/>
            <a:ext cx="75724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Социальные проекты фокусируются, прежде всего, на потребностях, а не на проблемах или правах, поскольку в отличие от проблем, потребности могут не замечаться, притом, что их значение, как в жизни отдельного человека, так и в жизни общества достаточно велико.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71448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Социальные проекты по большей части ориентированы на тех, кто не нуждается в очевидной помощи.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4000504"/>
            <a:ext cx="58579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Понимание жизни людей и того, какие их потребности не удовлетворены, поможет определить стратегии и подходы к поиску новых и более эффективных путей удовлетворения этих потребностей.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</TotalTime>
  <Words>2023</Words>
  <Application>Microsoft Office PowerPoint</Application>
  <PresentationFormat>Экран (4:3)</PresentationFormat>
  <Paragraphs>173</Paragraphs>
  <Slides>40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6" baseType="lpstr">
      <vt:lpstr>Arial</vt:lpstr>
      <vt:lpstr>Arial Black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88</cp:revision>
  <dcterms:created xsi:type="dcterms:W3CDTF">2023-10-16T07:21:35Z</dcterms:created>
  <dcterms:modified xsi:type="dcterms:W3CDTF">2023-10-19T13:29:48Z</dcterms:modified>
</cp:coreProperties>
</file>