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1" r:id="rId1"/>
  </p:sldMasterIdLst>
  <p:sldIdLst>
    <p:sldId id="264" r:id="rId2"/>
    <p:sldId id="265" r:id="rId3"/>
    <p:sldId id="349" r:id="rId4"/>
    <p:sldId id="350" r:id="rId5"/>
    <p:sldId id="352" r:id="rId6"/>
    <p:sldId id="351" r:id="rId7"/>
    <p:sldId id="353" r:id="rId8"/>
    <p:sldId id="354" r:id="rId9"/>
    <p:sldId id="356" r:id="rId10"/>
    <p:sldId id="453" r:id="rId11"/>
    <p:sldId id="357" r:id="rId12"/>
    <p:sldId id="358" r:id="rId13"/>
    <p:sldId id="359" r:id="rId14"/>
    <p:sldId id="360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1" r:id="rId24"/>
    <p:sldId id="374" r:id="rId25"/>
    <p:sldId id="372" r:id="rId26"/>
    <p:sldId id="373" r:id="rId27"/>
    <p:sldId id="375" r:id="rId28"/>
    <p:sldId id="376" r:id="rId29"/>
    <p:sldId id="377" r:id="rId30"/>
    <p:sldId id="378" r:id="rId31"/>
    <p:sldId id="380" r:id="rId32"/>
    <p:sldId id="381" r:id="rId33"/>
    <p:sldId id="382" r:id="rId34"/>
    <p:sldId id="384" r:id="rId35"/>
    <p:sldId id="385" r:id="rId36"/>
    <p:sldId id="389" r:id="rId37"/>
    <p:sldId id="388" r:id="rId38"/>
    <p:sldId id="390" r:id="rId39"/>
    <p:sldId id="387" r:id="rId40"/>
    <p:sldId id="391" r:id="rId41"/>
    <p:sldId id="392" r:id="rId42"/>
    <p:sldId id="393" r:id="rId43"/>
    <p:sldId id="394" r:id="rId44"/>
    <p:sldId id="395" r:id="rId45"/>
    <p:sldId id="396" r:id="rId46"/>
    <p:sldId id="397" r:id="rId47"/>
    <p:sldId id="398" r:id="rId48"/>
    <p:sldId id="399" r:id="rId49"/>
    <p:sldId id="400" r:id="rId50"/>
    <p:sldId id="401" r:id="rId51"/>
    <p:sldId id="402" r:id="rId52"/>
    <p:sldId id="403" r:id="rId53"/>
    <p:sldId id="404" r:id="rId54"/>
    <p:sldId id="405" r:id="rId55"/>
    <p:sldId id="406" r:id="rId56"/>
    <p:sldId id="407" r:id="rId57"/>
    <p:sldId id="408" r:id="rId58"/>
    <p:sldId id="409" r:id="rId59"/>
    <p:sldId id="410" r:id="rId60"/>
    <p:sldId id="411" r:id="rId61"/>
    <p:sldId id="412" r:id="rId62"/>
    <p:sldId id="413" r:id="rId63"/>
    <p:sldId id="414" r:id="rId64"/>
    <p:sldId id="415" r:id="rId65"/>
    <p:sldId id="416" r:id="rId66"/>
    <p:sldId id="417" r:id="rId67"/>
    <p:sldId id="418" r:id="rId68"/>
    <p:sldId id="419" r:id="rId69"/>
    <p:sldId id="420" r:id="rId70"/>
    <p:sldId id="421" r:id="rId71"/>
    <p:sldId id="422" r:id="rId72"/>
    <p:sldId id="423" r:id="rId73"/>
    <p:sldId id="424" r:id="rId74"/>
    <p:sldId id="425" r:id="rId75"/>
    <p:sldId id="427" r:id="rId76"/>
    <p:sldId id="428" r:id="rId77"/>
    <p:sldId id="429" r:id="rId78"/>
    <p:sldId id="430" r:id="rId79"/>
    <p:sldId id="431" r:id="rId80"/>
    <p:sldId id="432" r:id="rId81"/>
    <p:sldId id="433" r:id="rId82"/>
    <p:sldId id="434" r:id="rId83"/>
    <p:sldId id="435" r:id="rId84"/>
    <p:sldId id="436" r:id="rId85"/>
    <p:sldId id="437" r:id="rId86"/>
    <p:sldId id="438" r:id="rId87"/>
    <p:sldId id="439" r:id="rId88"/>
    <p:sldId id="440" r:id="rId89"/>
    <p:sldId id="441" r:id="rId90"/>
    <p:sldId id="442" r:id="rId91"/>
    <p:sldId id="443" r:id="rId92"/>
    <p:sldId id="444" r:id="rId93"/>
    <p:sldId id="445" r:id="rId94"/>
    <p:sldId id="446" r:id="rId95"/>
    <p:sldId id="447" r:id="rId96"/>
    <p:sldId id="448" r:id="rId97"/>
    <p:sldId id="449" r:id="rId98"/>
    <p:sldId id="450" r:id="rId99"/>
    <p:sldId id="451" r:id="rId100"/>
    <p:sldId id="454" r:id="rId101"/>
    <p:sldId id="455" r:id="rId102"/>
    <p:sldId id="456" r:id="rId10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6000"/>
    <a:srgbClr val="FF6600"/>
    <a:srgbClr val="D65700"/>
    <a:srgbClr val="990000"/>
    <a:srgbClr val="990033"/>
    <a:srgbClr val="FF0000"/>
    <a:srgbClr val="CECB5D"/>
    <a:srgbClr val="C9C6BF"/>
    <a:srgbClr val="F9EED0"/>
    <a:srgbClr val="E6F1B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832" autoAdjust="0"/>
    <p:restoredTop sz="94660"/>
  </p:normalViewPr>
  <p:slideViewPr>
    <p:cSldViewPr>
      <p:cViewPr varScale="1">
        <p:scale>
          <a:sx n="84" d="100"/>
          <a:sy n="84" d="100"/>
        </p:scale>
        <p:origin x="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fld id="{26E2F3B2-508A-4F00-AA79-FC67E2C627D1}" type="datetimeFigureOut">
              <a:rPr lang="ru-RU" smtClean="0"/>
              <a:pPr>
                <a:defRPr/>
              </a:pPr>
              <a:t>11.09.2015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6D33035E-FC5E-4D52-A3E1-8721E3399DC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5093D3-FB5E-408D-8018-014F69C96858}" type="datetimeFigureOut">
              <a:rPr lang="ru-RU" smtClean="0"/>
              <a:pPr>
                <a:defRPr/>
              </a:pPr>
              <a:t>11.09.2015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75F920-2B66-42C8-AA8B-2F360292215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DB5E44-3976-4D06-A568-2F2AEBBC1FD0}" type="datetimeFigureOut">
              <a:rPr lang="ru-RU" smtClean="0"/>
              <a:pPr>
                <a:defRPr/>
              </a:pPr>
              <a:t>11.09.2015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5DEAA9-989B-4A5A-8172-ABBEC3498D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63784B04-A247-4315-A5B6-3144554EB33A}" type="datetimeFigureOut">
              <a:rPr lang="ru-RU" smtClean="0"/>
              <a:pPr>
                <a:defRPr/>
              </a:pPr>
              <a:t>11.09.2015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2F45EAE1-555A-4E90-9664-DAF3781B5A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fld id="{3973D773-0907-47D1-9633-CFEDD8E6B4A5}" type="datetimeFigureOut">
              <a:rPr lang="ru-RU" smtClean="0"/>
              <a:pPr>
                <a:defRPr/>
              </a:pPr>
              <a:t>11.09.2015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26311D24-ACA1-4BB2-B308-E01B22BC4F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380047-9CF4-4758-8901-B708972EF5E0}" type="datetimeFigureOut">
              <a:rPr lang="ru-RU" smtClean="0"/>
              <a:pPr>
                <a:defRPr/>
              </a:pPr>
              <a:t>11.09.2015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25E77-F6CB-4B69-A83A-82EBEC7C22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ED20CB-769A-4279-B06A-464917BBF8EE}" type="datetimeFigureOut">
              <a:rPr lang="ru-RU" smtClean="0"/>
              <a:pPr>
                <a:defRPr/>
              </a:pPr>
              <a:t>11.09.2015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C22441-A60F-4EF9-A00F-3B3B39262CA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6A9A1B3D-819C-431F-A033-A6A4D2484469}" type="datetimeFigureOut">
              <a:rPr lang="ru-RU" smtClean="0"/>
              <a:pPr>
                <a:defRPr/>
              </a:pPr>
              <a:t>11.09.2015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E8B82A10-D0C5-4DEC-95F1-BE8B5A09C0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BB4AC7-B733-4284-9A62-C886939F62F1}" type="datetimeFigureOut">
              <a:rPr lang="ru-RU" smtClean="0"/>
              <a:pPr>
                <a:defRPr/>
              </a:pPr>
              <a:t>11.09.2015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EA4B2F-7552-44A0-B98C-CB9E95E38FF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4B7DD0A1-F603-419A-860F-D090CE771DF2}" type="datetimeFigureOut">
              <a:rPr lang="ru-RU" smtClean="0"/>
              <a:pPr>
                <a:defRPr/>
              </a:pPr>
              <a:t>11.09.2015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864F1350-5C7F-465B-B68F-C306A1A7B1F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9C03EAB1-F705-4694-AD5E-1BF813F8F1BF}" type="datetimeFigureOut">
              <a:rPr lang="ru-RU" smtClean="0"/>
              <a:pPr>
                <a:defRPr/>
              </a:pPr>
              <a:t>11.09.2015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A1AA7934-BEB5-4B6F-8CF4-FDE2BEE1BAE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946AB4B-92EB-4D79-8B98-1450AF25259F}" type="datetimeFigureOut">
              <a:rPr lang="ru-RU" smtClean="0"/>
              <a:pPr>
                <a:defRPr/>
              </a:pPr>
              <a:t>11.09.2015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37CEF9B-BB1A-4FC7-A211-56409B7A0C0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06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6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лог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2" y="1071546"/>
            <a:ext cx="3795690" cy="2928958"/>
          </a:xfrm>
          <a:prstGeom prst="rect">
            <a:avLst/>
          </a:prstGeom>
        </p:spPr>
      </p:pic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0034" y="357166"/>
            <a:ext cx="4600660" cy="4455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28662" y="2143116"/>
            <a:ext cx="4110038" cy="1200329"/>
          </a:xfrm>
          <a:prstGeom prst="rect">
            <a:avLst/>
          </a:prstGeom>
          <a:noFill/>
          <a:effectLst>
            <a:outerShdw blurRad="50800" dist="38100" dir="1200000" algn="l" rotWithShape="0">
              <a:srgbClr val="663300">
                <a:alpha val="40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 smtClean="0">
                <a:solidFill>
                  <a:srgbClr val="FF6600"/>
                </a:solidFill>
                <a:latin typeface="Optima" pitchFamily="2" charset="0"/>
                <a:cs typeface="Tahoma" pitchFamily="34" charset="0"/>
              </a:rPr>
              <a:t>2016</a:t>
            </a:r>
            <a:endParaRPr lang="ru-RU" sz="7200" b="1" dirty="0">
              <a:solidFill>
                <a:srgbClr val="FF6600"/>
              </a:solidFill>
              <a:latin typeface="Optima" pitchFamily="2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5852" y="4929198"/>
            <a:ext cx="652101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sp>
        <p:nvSpPr>
          <p:cNvPr id="120836" name="AutoShape 4" descr="https://habrastorage.org/files/010/f29/3fe/010f293fe9fe4ff5adf722624288c861.JPG"/>
          <p:cNvSpPr>
            <a:spLocks noChangeAspect="1" noChangeArrowheads="1"/>
          </p:cNvSpPr>
          <p:nvPr/>
        </p:nvSpPr>
        <p:spPr bwMode="auto">
          <a:xfrm>
            <a:off x="155575" y="-2179638"/>
            <a:ext cx="6886575" cy="45434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0838" name="AutoShape 6" descr="https://habrastorage.org/files/010/f29/3fe/010f293fe9fe4ff5adf722624288c861.JPG"/>
          <p:cNvSpPr>
            <a:spLocks noChangeAspect="1" noChangeArrowheads="1"/>
          </p:cNvSpPr>
          <p:nvPr/>
        </p:nvSpPr>
        <p:spPr bwMode="auto">
          <a:xfrm>
            <a:off x="155575" y="-2179638"/>
            <a:ext cx="6886575" cy="45434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0840" name="AutoShape 8" descr="https://habrastorage.org/files/010/f29/3fe/010f293fe9fe4ff5adf722624288c861.JPG"/>
          <p:cNvSpPr>
            <a:spLocks noChangeAspect="1" noChangeArrowheads="1"/>
          </p:cNvSpPr>
          <p:nvPr/>
        </p:nvSpPr>
        <p:spPr bwMode="auto">
          <a:xfrm>
            <a:off x="155575" y="-2179638"/>
            <a:ext cx="6886575" cy="45434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17693"/>
            <a:ext cx="828680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СЦЕНАРИИ</a:t>
            </a:r>
          </a:p>
          <a:p>
            <a:pPr>
              <a:buFont typeface="Arial" pitchFamily="34" charset="0"/>
              <a:buChar char="•"/>
            </a:pPr>
            <a:r>
              <a:rPr lang="ru-RU" dirty="0" err="1" smtClean="0"/>
              <a:t>Котомцева</a:t>
            </a:r>
            <a:r>
              <a:rPr lang="ru-RU" dirty="0" smtClean="0"/>
              <a:t> И.В. Приключения барона </a:t>
            </a:r>
            <a:r>
              <a:rPr lang="ru-RU" dirty="0" err="1" smtClean="0"/>
              <a:t>Мюнхаузена</a:t>
            </a:r>
            <a:r>
              <a:rPr lang="ru-RU" dirty="0" smtClean="0"/>
              <a:t>: Литературная тест-игра по книге Э. </a:t>
            </a:r>
            <a:r>
              <a:rPr lang="ru-RU" dirty="0" err="1" smtClean="0"/>
              <a:t>Распэ</a:t>
            </a:r>
            <a:r>
              <a:rPr lang="ru-RU" dirty="0" smtClean="0"/>
              <a:t>. Знакомство с книгами современных авторов о </a:t>
            </a:r>
            <a:r>
              <a:rPr lang="ru-RU" dirty="0" err="1" smtClean="0"/>
              <a:t>Мюнхаузене</a:t>
            </a:r>
            <a:r>
              <a:rPr lang="ru-RU" dirty="0" smtClean="0"/>
              <a:t> / </a:t>
            </a:r>
            <a:r>
              <a:rPr lang="ru-RU" dirty="0" err="1" smtClean="0"/>
              <a:t>Крук</a:t>
            </a:r>
            <a:r>
              <a:rPr lang="ru-RU" dirty="0" smtClean="0"/>
              <a:t> Н.В., </a:t>
            </a:r>
            <a:r>
              <a:rPr lang="ru-RU" dirty="0" err="1" smtClean="0"/>
              <a:t>Котомцева</a:t>
            </a:r>
            <a:r>
              <a:rPr lang="ru-RU" dirty="0" smtClean="0"/>
              <a:t> И.В. // Библиотечные уроки по чтению: Сценарии. 1-9 классы: В 2 ч. Ч. 1 1-4 </a:t>
            </a:r>
            <a:r>
              <a:rPr lang="ru-RU" dirty="0" err="1" smtClean="0"/>
              <a:t>кл</a:t>
            </a:r>
            <a:r>
              <a:rPr lang="ru-RU" dirty="0" smtClean="0"/>
              <a:t>. Ч. 2. 5-9 </a:t>
            </a:r>
            <a:r>
              <a:rPr lang="ru-RU" dirty="0" err="1" smtClean="0"/>
              <a:t>кл</a:t>
            </a:r>
            <a:r>
              <a:rPr lang="ru-RU" dirty="0" smtClean="0"/>
              <a:t>. Ч. 1. 1-4 классы. – М: Русская школьная библиотечная ассоциация, 2010. – С. 380-384.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Осипова В.Н. Ода </a:t>
            </a:r>
            <a:r>
              <a:rPr lang="ru-RU" dirty="0" err="1" smtClean="0"/>
              <a:t>Мюнхаузену</a:t>
            </a:r>
            <a:r>
              <a:rPr lang="ru-RU" dirty="0" smtClean="0"/>
              <a:t>: Игровая программа по книге Э. </a:t>
            </a:r>
            <a:r>
              <a:rPr lang="ru-RU" dirty="0" err="1" smtClean="0"/>
              <a:t>Распэ</a:t>
            </a:r>
            <a:r>
              <a:rPr lang="ru-RU" dirty="0" smtClean="0"/>
              <a:t> «Приключения барона </a:t>
            </a:r>
            <a:r>
              <a:rPr lang="ru-RU" dirty="0" err="1" smtClean="0"/>
              <a:t>Мюнхаузена</a:t>
            </a:r>
            <a:r>
              <a:rPr lang="ru-RU" dirty="0" smtClean="0"/>
              <a:t>» / В.Н. Осипова // Читаем, учимся, играем. – 2008. – </a:t>
            </a:r>
            <a:r>
              <a:rPr lang="ru-RU" dirty="0" err="1" smtClean="0"/>
              <a:t>Вып</a:t>
            </a:r>
            <a:r>
              <a:rPr lang="ru-RU" dirty="0" smtClean="0"/>
              <a:t>. № 5. – С. 62-68.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err="1" smtClean="0"/>
              <a:t>Девятилова</a:t>
            </a:r>
            <a:r>
              <a:rPr lang="ru-RU" dirty="0" smtClean="0"/>
              <a:t> И.С. Не любо – не слушай, а врать не мешай: Увлекательный материал о жизни и творчестве  автора знаменитой книги «Приключения барона </a:t>
            </a:r>
            <a:r>
              <a:rPr lang="ru-RU" dirty="0" err="1" smtClean="0"/>
              <a:t>Мюнхаузена</a:t>
            </a:r>
            <a:r>
              <a:rPr lang="ru-RU" dirty="0" smtClean="0"/>
              <a:t>» для детей 9-12 лет  / И.С. </a:t>
            </a:r>
            <a:r>
              <a:rPr lang="ru-RU" dirty="0" err="1" smtClean="0"/>
              <a:t>Девятилова</a:t>
            </a:r>
            <a:r>
              <a:rPr lang="ru-RU" dirty="0" smtClean="0"/>
              <a:t> // Книжки, нотки и игрушки для Катюшки и Андрюшки. – 2007. – </a:t>
            </a:r>
            <a:r>
              <a:rPr lang="ru-RU" dirty="0" err="1" smtClean="0"/>
              <a:t>Вып</a:t>
            </a:r>
            <a:r>
              <a:rPr lang="ru-RU" dirty="0" smtClean="0"/>
              <a:t>. № 8. – С. 18-21.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err="1" smtClean="0"/>
              <a:t>Матина</a:t>
            </a:r>
            <a:r>
              <a:rPr lang="ru-RU" dirty="0" smtClean="0"/>
              <a:t> А.М. Гениальный фантазёр: Пьеса по мотивам книги Р.Э. </a:t>
            </a:r>
            <a:r>
              <a:rPr lang="ru-RU" dirty="0" err="1" smtClean="0"/>
              <a:t>Распе</a:t>
            </a:r>
            <a:r>
              <a:rPr lang="ru-RU" dirty="0" smtClean="0"/>
              <a:t> «Приключения барона </a:t>
            </a:r>
            <a:r>
              <a:rPr lang="ru-RU" dirty="0" err="1" smtClean="0"/>
              <a:t>Мюнхаухена</a:t>
            </a:r>
            <a:r>
              <a:rPr lang="ru-RU" dirty="0" smtClean="0"/>
              <a:t> / А.М. </a:t>
            </a:r>
            <a:r>
              <a:rPr lang="ru-RU" dirty="0" err="1" smtClean="0"/>
              <a:t>Матина</a:t>
            </a:r>
            <a:r>
              <a:rPr lang="ru-RU" dirty="0" smtClean="0"/>
              <a:t> // Театр круглый год. – 2007. – </a:t>
            </a:r>
            <a:r>
              <a:rPr lang="ru-RU" dirty="0" err="1" smtClean="0"/>
              <a:t>Вып</a:t>
            </a:r>
            <a:r>
              <a:rPr lang="ru-RU" dirty="0" smtClean="0"/>
              <a:t>. № 3. – С. 48-50.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err="1" smtClean="0"/>
              <a:t>Просекова</a:t>
            </a:r>
            <a:r>
              <a:rPr lang="ru-RU" dirty="0" smtClean="0"/>
              <a:t> О.А. Непревзойдённый фантазёр барон </a:t>
            </a:r>
            <a:r>
              <a:rPr lang="ru-RU" dirty="0" err="1" smtClean="0"/>
              <a:t>Мюнхаузен</a:t>
            </a:r>
            <a:r>
              <a:rPr lang="ru-RU" dirty="0" smtClean="0"/>
              <a:t>: Литературная игра по книге Р.Э. </a:t>
            </a:r>
            <a:r>
              <a:rPr lang="ru-RU" dirty="0" err="1" smtClean="0"/>
              <a:t>Распэ</a:t>
            </a:r>
            <a:r>
              <a:rPr lang="ru-RU" dirty="0" smtClean="0"/>
              <a:t> Приключения барона </a:t>
            </a:r>
            <a:r>
              <a:rPr lang="ru-RU" dirty="0" err="1" smtClean="0"/>
              <a:t>Мюнхаузена</a:t>
            </a:r>
            <a:r>
              <a:rPr lang="ru-RU" dirty="0" smtClean="0"/>
              <a:t>» для учащихся средних классов / О.А. </a:t>
            </a:r>
            <a:r>
              <a:rPr lang="ru-RU" dirty="0" err="1" smtClean="0"/>
              <a:t>Просекова</a:t>
            </a:r>
            <a:r>
              <a:rPr lang="ru-RU" dirty="0" smtClean="0"/>
              <a:t>  // Читаем, учимся, играем. – 2006. – </a:t>
            </a:r>
            <a:r>
              <a:rPr lang="ru-RU" dirty="0" err="1" smtClean="0"/>
              <a:t>Вып</a:t>
            </a:r>
            <a:r>
              <a:rPr lang="ru-RU" dirty="0" smtClean="0"/>
              <a:t>. № 5. – С. 4-8.</a:t>
            </a:r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6" name="Picture 10" descr="http://zapostim.ru/uploads/posts/2009-11/1259455005_7991fe3f6788.jpg"/>
          <p:cNvPicPr>
            <a:picLocks noChangeAspect="1" noChangeArrowheads="1"/>
          </p:cNvPicPr>
          <p:nvPr/>
        </p:nvPicPr>
        <p:blipFill>
          <a:blip r:embed="rId2"/>
          <a:srcRect b="6742"/>
          <a:stretch>
            <a:fillRect/>
          </a:stretch>
        </p:blipFill>
        <p:spPr bwMode="auto">
          <a:xfrm>
            <a:off x="214282" y="285728"/>
            <a:ext cx="4588344" cy="6286544"/>
          </a:xfrm>
          <a:prstGeom prst="rect">
            <a:avLst/>
          </a:prstGeom>
          <a:noFill/>
        </p:spPr>
      </p:pic>
      <p:pic>
        <p:nvPicPr>
          <p:cNvPr id="10" name="Рисунок 9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</a:t>
            </a: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журнал</a:t>
            </a:r>
            <a:endParaRPr lang="ru-RU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116738" name="Picture 2" descr="&amp;Fcy;&amp;iecy;&amp;vcy;&amp;rcy;&amp;acy;&amp;lcy;&amp;softcy; 1861 - &amp;pcy;&amp;ocy;&amp;dcy;&amp;rcy;&amp;ocy;&amp;bcy;&amp;ncy;&amp;iecy;&amp;iecy; &amp;ocy; &amp;ncy;&amp;ocy;&amp;mcy;&amp;iecy;&amp;rcy;&amp;iecy;.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500570"/>
            <a:ext cx="1643075" cy="2181325"/>
          </a:xfrm>
          <a:prstGeom prst="rect">
            <a:avLst/>
          </a:prstGeom>
          <a:noFill/>
        </p:spPr>
      </p:pic>
      <p:pic>
        <p:nvPicPr>
          <p:cNvPr id="9" name="Рисунок 8" descr="лого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714876" y="2571744"/>
            <a:ext cx="299473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EE6000"/>
                </a:solidFill>
                <a:latin typeface="Optima" pitchFamily="2" charset="0"/>
              </a:rPr>
              <a:t>155 лет </a:t>
            </a:r>
            <a:endParaRPr lang="ru-RU" sz="3200" b="1" dirty="0" smtClean="0">
              <a:solidFill>
                <a:srgbClr val="EE6000"/>
              </a:solidFill>
              <a:latin typeface="Optima" pitchFamily="2" charset="0"/>
            </a:endParaRPr>
          </a:p>
          <a:p>
            <a:pPr algn="ctr"/>
            <a:r>
              <a:rPr lang="ru-RU" sz="3200" b="1" dirty="0" smtClean="0">
                <a:latin typeface="Optima" pitchFamily="2" charset="0"/>
              </a:rPr>
              <a:t>(</a:t>
            </a:r>
            <a:r>
              <a:rPr lang="ru-RU" sz="3200" b="1" dirty="0" smtClean="0">
                <a:latin typeface="Optima" pitchFamily="2" charset="0"/>
              </a:rPr>
              <a:t>1861)</a:t>
            </a:r>
            <a:r>
              <a:rPr lang="ru-RU" sz="3200" dirty="0" smtClean="0">
                <a:latin typeface="Optima" pitchFamily="2" charset="0"/>
              </a:rPr>
              <a:t> </a:t>
            </a:r>
            <a:endParaRPr lang="ru-RU" sz="3200" dirty="0" smtClean="0">
              <a:latin typeface="Optima" pitchFamily="2" charset="0"/>
            </a:endParaRPr>
          </a:p>
          <a:p>
            <a:pPr algn="ctr"/>
            <a:r>
              <a:rPr lang="ru-RU" sz="3200" dirty="0" smtClean="0">
                <a:latin typeface="Optima" pitchFamily="2" charset="0"/>
              </a:rPr>
              <a:t>журналу </a:t>
            </a:r>
          </a:p>
          <a:p>
            <a:pPr algn="ctr"/>
            <a:r>
              <a:rPr lang="ru-RU" sz="3200" dirty="0" smtClean="0">
                <a:solidFill>
                  <a:srgbClr val="EE6000"/>
                </a:solidFill>
                <a:latin typeface="Optima" pitchFamily="2" charset="0"/>
              </a:rPr>
              <a:t>«</a:t>
            </a:r>
            <a:r>
              <a:rPr lang="ru-RU" sz="3200" dirty="0" smtClean="0">
                <a:solidFill>
                  <a:srgbClr val="EE6000"/>
                </a:solidFill>
                <a:latin typeface="Optima" pitchFamily="2" charset="0"/>
              </a:rPr>
              <a:t>Вокруг света»</a:t>
            </a:r>
          </a:p>
        </p:txBody>
      </p:sp>
    </p:spTree>
  </p:cSld>
  <p:clrMapOvr>
    <a:masterClrMapping/>
  </p:clrMapOvr>
  <p:transition spd="med"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xn----dtbavjjub6df.xn--p1ai/wp-content/uploads/2015/02/%D0%97%D0%BD%D0%B0%D0%BC%D1%8F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357718" cy="6542483"/>
          </a:xfrm>
          <a:prstGeom prst="rect">
            <a:avLst/>
          </a:prstGeom>
          <a:noFill/>
        </p:spPr>
      </p:pic>
      <p:pic>
        <p:nvPicPr>
          <p:cNvPr id="3" name="Рисунок 2" descr="лого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</a:t>
            </a:r>
            <a:r>
              <a:rPr lang="ru-RU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журнал</a:t>
            </a:r>
            <a:endParaRPr lang="ru-RU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072066" y="2357430"/>
            <a:ext cx="23574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EE6000"/>
                </a:solidFill>
                <a:latin typeface="Optima" pitchFamily="2" charset="0"/>
              </a:rPr>
              <a:t>85 лет </a:t>
            </a:r>
            <a:endParaRPr lang="ru-RU" sz="4000" b="1" dirty="0" smtClean="0">
              <a:solidFill>
                <a:srgbClr val="EE6000"/>
              </a:solidFill>
              <a:latin typeface="Optima" pitchFamily="2" charset="0"/>
            </a:endParaRPr>
          </a:p>
          <a:p>
            <a:pPr algn="ctr"/>
            <a:r>
              <a:rPr lang="ru-RU" sz="4000" b="1" dirty="0" smtClean="0">
                <a:latin typeface="Optima" pitchFamily="2" charset="0"/>
              </a:rPr>
              <a:t>(</a:t>
            </a:r>
            <a:r>
              <a:rPr lang="ru-RU" sz="4000" b="1" dirty="0" smtClean="0">
                <a:latin typeface="Optima" pitchFamily="2" charset="0"/>
              </a:rPr>
              <a:t>1931</a:t>
            </a:r>
            <a:r>
              <a:rPr lang="ru-RU" sz="4000" b="1" dirty="0" smtClean="0">
                <a:latin typeface="Optima" pitchFamily="2" charset="0"/>
              </a:rPr>
              <a:t>)</a:t>
            </a:r>
          </a:p>
          <a:p>
            <a:pPr algn="ctr"/>
            <a:r>
              <a:rPr lang="ru-RU" sz="4000" dirty="0" smtClean="0">
                <a:latin typeface="Optima" pitchFamily="2" charset="0"/>
              </a:rPr>
              <a:t> </a:t>
            </a:r>
            <a:r>
              <a:rPr lang="ru-RU" sz="4000" dirty="0" smtClean="0">
                <a:latin typeface="Optima" pitchFamily="2" charset="0"/>
              </a:rPr>
              <a:t>журналу </a:t>
            </a:r>
            <a:r>
              <a:rPr lang="ru-RU" sz="4000" dirty="0" smtClean="0">
                <a:solidFill>
                  <a:srgbClr val="EE6000"/>
                </a:solidFill>
                <a:latin typeface="Optima" pitchFamily="2" charset="0"/>
              </a:rPr>
              <a:t>«Знамя»</a:t>
            </a:r>
          </a:p>
        </p:txBody>
      </p:sp>
    </p:spTree>
  </p:cSld>
  <p:clrMapOvr>
    <a:masterClrMapping/>
  </p:clrMapOvr>
  <p:transition spd="med"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1934" y="2500306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90 </a:t>
            </a:r>
            <a:r>
              <a:rPr lang="ru-RU" b="1" dirty="0" smtClean="0"/>
              <a:t>лет (1926</a:t>
            </a:r>
            <a:r>
              <a:rPr lang="ru-RU" dirty="0" smtClean="0"/>
              <a:t>) журнала «Знание – сила»</a:t>
            </a:r>
          </a:p>
          <a:p>
            <a:r>
              <a:rPr lang="ru-RU" b="1" dirty="0" smtClean="0"/>
              <a:t>85 лет (1931)</a:t>
            </a:r>
            <a:r>
              <a:rPr lang="ru-RU" dirty="0" smtClean="0"/>
              <a:t> журналу «Знамя»</a:t>
            </a:r>
          </a:p>
          <a:p>
            <a:r>
              <a:rPr lang="ru-RU" b="1" dirty="0" smtClean="0"/>
              <a:t>80 лет (1936)</a:t>
            </a:r>
            <a:r>
              <a:rPr lang="ru-RU" dirty="0" smtClean="0"/>
              <a:t> журналу «Литературное обозрение»</a:t>
            </a:r>
          </a:p>
          <a:p>
            <a:r>
              <a:rPr lang="ru-RU" b="1" dirty="0" smtClean="0"/>
              <a:t>70 лет (1946)</a:t>
            </a:r>
            <a:r>
              <a:rPr lang="ru-RU" dirty="0" smtClean="0"/>
              <a:t> журналу «Вестник Московского государственного университета»</a:t>
            </a:r>
          </a:p>
          <a:p>
            <a:r>
              <a:rPr lang="ru-RU" b="1" dirty="0" smtClean="0"/>
              <a:t>60 лет (1956)</a:t>
            </a:r>
            <a:r>
              <a:rPr lang="ru-RU" dirty="0" smtClean="0"/>
              <a:t> журналу «Наш современник»</a:t>
            </a:r>
          </a:p>
          <a:p>
            <a:r>
              <a:rPr lang="ru-RU" b="1" dirty="0" smtClean="0"/>
              <a:t>45 лет (1971)</a:t>
            </a:r>
            <a:r>
              <a:rPr lang="ru-RU" dirty="0" smtClean="0"/>
              <a:t> журналу «Человек и закон»</a:t>
            </a:r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96260" name="Picture 4" descr="http://www.ruskniga.com/media/catalog/product/cache/3/image/700x/9df78eab33525d08d6e5fb8d27136e95/1/1/111000_2.jpg"/>
          <p:cNvPicPr>
            <a:picLocks noChangeAspect="1" noChangeArrowheads="1"/>
          </p:cNvPicPr>
          <p:nvPr/>
        </p:nvPicPr>
        <p:blipFill>
          <a:blip r:embed="rId3"/>
          <a:srcRect l="8572" r="7856"/>
          <a:stretch>
            <a:fillRect/>
          </a:stretch>
        </p:blipFill>
        <p:spPr bwMode="auto">
          <a:xfrm>
            <a:off x="142844" y="357166"/>
            <a:ext cx="5094567" cy="6096020"/>
          </a:xfrm>
          <a:prstGeom prst="rect">
            <a:avLst/>
          </a:prstGeom>
          <a:noFill/>
        </p:spPr>
      </p:pic>
      <p:pic>
        <p:nvPicPr>
          <p:cNvPr id="10" name="Рисунок 9" descr="календ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86314" y="2143116"/>
            <a:ext cx="2786082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200 лет</a:t>
            </a:r>
            <a:br>
              <a:rPr lang="ru-RU" sz="4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публикации сказки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«Щелкунчик»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Э.Т.А. Гофмана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(1816)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pic>
        <p:nvPicPr>
          <p:cNvPr id="95234" name="Picture 2" descr="http://rapidfiledownload.com/images/5590c565c3778.jpg"/>
          <p:cNvPicPr>
            <a:picLocks noChangeAspect="1" noChangeArrowheads="1"/>
          </p:cNvPicPr>
          <p:nvPr/>
        </p:nvPicPr>
        <p:blipFill>
          <a:blip r:embed="rId3"/>
          <a:srcRect b="3571"/>
          <a:stretch>
            <a:fillRect/>
          </a:stretch>
        </p:blipFill>
        <p:spPr bwMode="auto">
          <a:xfrm>
            <a:off x="214282" y="142852"/>
            <a:ext cx="4314825" cy="6429420"/>
          </a:xfrm>
          <a:prstGeom prst="rect">
            <a:avLst/>
          </a:prstGeom>
          <a:noFill/>
        </p:spPr>
      </p:pic>
      <p:pic>
        <p:nvPicPr>
          <p:cNvPr id="9" name="Рисунок 8" descr="календ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14876" y="2071678"/>
            <a:ext cx="290673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195 лет</a:t>
            </a:r>
            <a:br>
              <a:rPr lang="ru-RU" sz="4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написания поэмы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«Кавказский</a:t>
            </a:r>
            <a:br>
              <a:rPr lang="ru-RU" sz="28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пленник»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А.С. Пушкина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(1821)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276" r="17940" b="3638"/>
          <a:stretch>
            <a:fillRect/>
          </a:stretch>
        </p:blipFill>
        <p:spPr bwMode="auto">
          <a:xfrm>
            <a:off x="285720" y="642918"/>
            <a:ext cx="3934157" cy="595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00562" y="2143116"/>
            <a:ext cx="3071834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190 лет</a:t>
            </a:r>
            <a:br>
              <a:rPr lang="ru-RU" sz="4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первому русскому переводу сказок братьев Гримм</a:t>
            </a:r>
            <a:br>
              <a:rPr lang="ru-RU" sz="28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В.А. Жуковским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(1826)</a:t>
            </a:r>
          </a:p>
        </p:txBody>
      </p:sp>
      <p:pic>
        <p:nvPicPr>
          <p:cNvPr id="6" name="Рисунок 5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www.chitai-gorod.ru.images.1c-bitrix-cdn.ru/upload/iblock/6db/6dbcb3c25770887812003438efbd06f6.jpg?1409157967695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3" y="357166"/>
            <a:ext cx="4722965" cy="6069125"/>
          </a:xfrm>
          <a:prstGeom prst="rect">
            <a:avLst/>
          </a:prstGeom>
          <a:noFill/>
        </p:spPr>
      </p:pic>
      <p:pic>
        <p:nvPicPr>
          <p:cNvPr id="9" name="Рисунок 8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29190" y="2143116"/>
            <a:ext cx="256700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rgbClr val="990033"/>
                </a:solidFill>
                <a:latin typeface="Optima" pitchFamily="2" charset="0"/>
              </a:rPr>
              <a:t>190 лет</a:t>
            </a:r>
            <a:br>
              <a:rPr lang="ru-RU" sz="48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3200" dirty="0">
                <a:solidFill>
                  <a:srgbClr val="990033"/>
                </a:solidFill>
                <a:latin typeface="Optima" pitchFamily="2" charset="0"/>
              </a:rPr>
              <a:t>«Сборнику сказок за 1826 год»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Вильгельма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Гауфа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Optima" pitchFamily="2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rgbClr val="990033"/>
                </a:solidFill>
                <a:latin typeface="Optima" pitchFamily="2" charset="0"/>
              </a:rPr>
              <a:t>(1826)</a:t>
            </a: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bestsellers.com.ua/3/1663-2213-thickbox/poslednij-iz-mogikan.jpg"/>
          <p:cNvPicPr>
            <a:picLocks noChangeAspect="1" noChangeArrowheads="1"/>
          </p:cNvPicPr>
          <p:nvPr/>
        </p:nvPicPr>
        <p:blipFill>
          <a:blip r:embed="rId2"/>
          <a:srcRect l="18750" r="17500"/>
          <a:stretch>
            <a:fillRect/>
          </a:stretch>
        </p:blipFill>
        <p:spPr bwMode="auto">
          <a:xfrm>
            <a:off x="285720" y="357166"/>
            <a:ext cx="4214842" cy="6275294"/>
          </a:xfrm>
          <a:prstGeom prst="rect">
            <a:avLst/>
          </a:prstGeom>
          <a:noFill/>
        </p:spPr>
      </p:pic>
      <p:pic>
        <p:nvPicPr>
          <p:cNvPr id="7" name="Рисунок 6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43438" y="2143116"/>
            <a:ext cx="3067075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190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публикации романа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«Последний из могикан»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Дж.Ф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. Купера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   (1826)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9" name="Рисунок 8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biblio.by/media/catalog/product/cache/1/image/1200x1200/9df78eab33525d08d6e5fb8d27136e95/m/u/xmultimediabooks_covers1009560062.jpg.pagespeed.ic.LMVByglclH.jpg"/>
          <p:cNvPicPr>
            <a:picLocks noChangeAspect="1" noChangeArrowheads="1"/>
          </p:cNvPicPr>
          <p:nvPr/>
        </p:nvPicPr>
        <p:blipFill>
          <a:blip r:embed="rId2"/>
          <a:srcRect l="11788" r="11587" b="3728"/>
          <a:stretch>
            <a:fillRect/>
          </a:stretch>
        </p:blipFill>
        <p:spPr bwMode="auto">
          <a:xfrm>
            <a:off x="142844" y="285728"/>
            <a:ext cx="5003616" cy="6286544"/>
          </a:xfrm>
          <a:prstGeom prst="rect">
            <a:avLst/>
          </a:prstGeom>
          <a:noFill/>
        </p:spPr>
      </p:pic>
      <p:pic>
        <p:nvPicPr>
          <p:cNvPr id="6" name="Рисунок 5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0" y="2428868"/>
            <a:ext cx="314327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990033"/>
                </a:solidFill>
                <a:latin typeface="Optima" pitchFamily="2" charset="0"/>
              </a:rPr>
              <a:t>185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публикации сборника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«Вечера на хуторе близ Диканьки»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 Н.В. Гоголя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   (1831)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57752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5000660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00562" y="2357430"/>
            <a:ext cx="314324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185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написания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«Сказки о царе </a:t>
            </a:r>
            <a:r>
              <a:rPr lang="ru-RU" sz="2800" dirty="0" err="1">
                <a:solidFill>
                  <a:srgbClr val="990033"/>
                </a:solidFill>
                <a:latin typeface="Optima" pitchFamily="2" charset="0"/>
              </a:rPr>
              <a:t>Салтане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 А.С. Пушкина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   (1831)</a:t>
            </a: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929190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www.ruskniga.com/media/catalog/product/cache/3/image/700x/9df78eab33525d08d6e5fb8d27136e95/1/2/122325.jpg"/>
          <p:cNvPicPr>
            <a:picLocks noChangeAspect="1" noChangeArrowheads="1"/>
          </p:cNvPicPr>
          <p:nvPr/>
        </p:nvPicPr>
        <p:blipFill>
          <a:blip r:embed="rId2"/>
          <a:srcRect l="18214" r="18571"/>
          <a:stretch>
            <a:fillRect/>
          </a:stretch>
        </p:blipFill>
        <p:spPr bwMode="auto">
          <a:xfrm>
            <a:off x="214282" y="214290"/>
            <a:ext cx="4357718" cy="6381772"/>
          </a:xfrm>
          <a:prstGeom prst="rect">
            <a:avLst/>
          </a:prstGeom>
          <a:noFill/>
        </p:spPr>
      </p:pic>
      <p:pic>
        <p:nvPicPr>
          <p:cNvPr id="6" name="Рисунок 5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43438" y="2000240"/>
            <a:ext cx="2925785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185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написания романа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«Шагреневая кожа»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 О. де Бальзака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   (1831)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http://img.ezop.ua/103/699/000/sobor-parizhskoj-bogomateri-v-2-tomah-podarochnoe-izdan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71480"/>
            <a:ext cx="4286280" cy="6104615"/>
          </a:xfrm>
          <a:prstGeom prst="rect">
            <a:avLst/>
          </a:prstGeom>
          <a:noFill/>
        </p:spPr>
      </p:pic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0" y="2071678"/>
            <a:ext cx="3140099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185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публикации романа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«Собор Парижской Богоматери»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 Виктора Гюго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   (1831)</a:t>
            </a:r>
          </a:p>
        </p:txBody>
      </p:sp>
      <p:pic>
        <p:nvPicPr>
          <p:cNvPr id="6" name="Рисунок 5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readbooks.me/images/books/bojestvennaya-komedi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357718" cy="6369858"/>
          </a:xfrm>
          <a:prstGeom prst="rect">
            <a:avLst/>
          </a:prstGeom>
          <a:noFill/>
        </p:spPr>
      </p:pic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214422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57752" y="2857496"/>
            <a:ext cx="2854348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FF6600"/>
                </a:solidFill>
                <a:latin typeface="Optima" pitchFamily="2" charset="0"/>
              </a:rPr>
              <a:t>695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6600"/>
                </a:solidFill>
                <a:latin typeface="Optima" pitchFamily="2" charset="0"/>
              </a:rPr>
              <a:t>«Божественной комедии»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Данте Алигьери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6600"/>
                </a:solidFill>
                <a:latin typeface="Optima" pitchFamily="2" charset="0"/>
              </a:rPr>
              <a:t>(1321)</a:t>
            </a: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http://biblio.by/media/catalog/product/cache/1/image/1200x1200/9df78eab33525d08d6e5fb8d27136e95/m/u/multimediabooks_covers1009886774.jpg"/>
          <p:cNvPicPr>
            <a:picLocks noChangeAspect="1" noChangeArrowheads="1"/>
          </p:cNvPicPr>
          <p:nvPr/>
        </p:nvPicPr>
        <p:blipFill>
          <a:blip r:embed="rId2"/>
          <a:srcRect l="18639" r="18236" b="2543"/>
          <a:stretch>
            <a:fillRect/>
          </a:stretch>
        </p:blipFill>
        <p:spPr bwMode="auto">
          <a:xfrm>
            <a:off x="285720" y="142852"/>
            <a:ext cx="4429156" cy="6507124"/>
          </a:xfrm>
          <a:prstGeom prst="rect">
            <a:avLst/>
          </a:prstGeom>
          <a:noFill/>
        </p:spPr>
      </p:pic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357686" y="2214554"/>
            <a:ext cx="350043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rgbClr val="990033"/>
                </a:solidFill>
                <a:latin typeface="Optima" pitchFamily="2" charset="0"/>
              </a:rPr>
              <a:t>180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публикации комедии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rgbClr val="990033"/>
                </a:solidFill>
                <a:latin typeface="Optima" pitchFamily="2" charset="0"/>
              </a:rPr>
              <a:t>«Ревизор</a:t>
            </a:r>
            <a:r>
              <a:rPr lang="ru-RU" sz="3200" dirty="0" smtClean="0">
                <a:solidFill>
                  <a:srgbClr val="990033"/>
                </a:solidFill>
                <a:latin typeface="Optima" pitchFamily="2" charset="0"/>
              </a:rPr>
              <a:t>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Н.В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. Гоголя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rgbClr val="990033"/>
                </a:solidFill>
                <a:latin typeface="Optima" pitchFamily="2" charset="0"/>
              </a:rPr>
              <a:t> </a:t>
            </a:r>
            <a:r>
              <a:rPr lang="ru-RU" sz="3200" dirty="0" smtClean="0">
                <a:solidFill>
                  <a:srgbClr val="990033"/>
                </a:solidFill>
                <a:latin typeface="Optima" pitchFamily="2" charset="0"/>
              </a:rPr>
              <a:t>(</a:t>
            </a:r>
            <a:r>
              <a:rPr lang="ru-RU" sz="3200" dirty="0">
                <a:solidFill>
                  <a:srgbClr val="990033"/>
                </a:solidFill>
                <a:latin typeface="Optima" pitchFamily="2" charset="0"/>
              </a:rPr>
              <a:t>1836)</a:t>
            </a:r>
          </a:p>
        </p:txBody>
      </p:sp>
      <p:pic>
        <p:nvPicPr>
          <p:cNvPr id="6" name="Рисунок 5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www.atlant.de/lib/shopthumb.php?smode=1&amp;img=006421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4798074" cy="6429420"/>
          </a:xfrm>
          <a:prstGeom prst="rect">
            <a:avLst/>
          </a:prstGeom>
          <a:noFill/>
        </p:spPr>
      </p:pic>
      <p:pic>
        <p:nvPicPr>
          <p:cNvPr id="9" name="Рисунок 8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43438" y="2000240"/>
            <a:ext cx="2928926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180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публикации повести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«Капитанская дочка»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А.С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.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Пушкина</a:t>
            </a:r>
            <a:r>
              <a:rPr lang="ru-RU" sz="2800" dirty="0" smtClean="0">
                <a:solidFill>
                  <a:srgbClr val="990033"/>
                </a:solidFill>
                <a:latin typeface="Optima" pitchFamily="2" charset="0"/>
              </a:rPr>
              <a:t>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(1836)</a:t>
            </a: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 l="7561" t="1933" b="2980"/>
          <a:stretch>
            <a:fillRect/>
          </a:stretch>
        </p:blipFill>
        <p:spPr bwMode="auto">
          <a:xfrm>
            <a:off x="357158" y="357166"/>
            <a:ext cx="4347994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лого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0" y="2357430"/>
            <a:ext cx="328611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990033"/>
                </a:solidFill>
                <a:latin typeface="Optima" pitchFamily="2" charset="0"/>
              </a:rPr>
              <a:t>180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публикации романа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«Посмертные записки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 err="1">
                <a:solidFill>
                  <a:srgbClr val="990033"/>
                </a:solidFill>
                <a:latin typeface="Optima" pitchFamily="2" charset="0"/>
              </a:rPr>
              <a:t>Пиквикского</a:t>
            </a: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 клуба»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 Ч. Диккенса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   (1836)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460206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14876" y="2143116"/>
            <a:ext cx="2995638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175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публикации романа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«Зверобой, или Первая тропа войны»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Дж. Ф. Купера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   (1841)</a:t>
            </a: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b="3632"/>
          <a:stretch>
            <a:fillRect/>
          </a:stretch>
        </p:blipFill>
        <p:spPr bwMode="auto">
          <a:xfrm>
            <a:off x="285720" y="357166"/>
            <a:ext cx="4261024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9124" y="2000240"/>
            <a:ext cx="335279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170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публикации романа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«Бедные люди»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 повести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«Двойник»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Ф.М. Достоевского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   (1846)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biblio.by/media/catalog/product/cache/1/image/1200x1200/9df78eab33525d08d6e5fb8d27136e95/m/u/xmultimediabooks_covers1005378200.jpg.pagespeed.ic.xV6GypPAi9.jpg"/>
          <p:cNvPicPr>
            <a:picLocks noChangeAspect="1" noChangeArrowheads="1"/>
          </p:cNvPicPr>
          <p:nvPr/>
        </p:nvPicPr>
        <p:blipFill>
          <a:blip r:embed="rId2"/>
          <a:srcRect l="21139" r="21361" b="2625"/>
          <a:stretch>
            <a:fillRect/>
          </a:stretch>
        </p:blipFill>
        <p:spPr bwMode="auto">
          <a:xfrm>
            <a:off x="285720" y="357165"/>
            <a:ext cx="4214842" cy="6290887"/>
          </a:xfrm>
          <a:prstGeom prst="rect">
            <a:avLst/>
          </a:prstGeom>
          <a:noFill/>
        </p:spPr>
      </p:pic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43438" y="2000240"/>
            <a:ext cx="3357554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1</a:t>
            </a:r>
            <a:r>
              <a:rPr lang="en-US" sz="4400" dirty="0">
                <a:solidFill>
                  <a:srgbClr val="990033"/>
                </a:solidFill>
                <a:latin typeface="Optima" pitchFamily="2" charset="0"/>
              </a:rPr>
              <a:t>65</a:t>
            </a: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публикации романа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«Моби Дик, или Белый Кит»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 Г. Мелвилла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   (1851)</a:t>
            </a:r>
            <a:endParaRPr lang="ru-RU" sz="3200" dirty="0">
              <a:solidFill>
                <a:srgbClr val="990033"/>
              </a:solidFill>
              <a:latin typeface="Optima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l="14815" t="7903" r="42216" b="3198"/>
          <a:stretch>
            <a:fillRect/>
          </a:stretch>
        </p:blipFill>
        <p:spPr bwMode="auto">
          <a:xfrm>
            <a:off x="285720" y="214290"/>
            <a:ext cx="4286280" cy="643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7" name="Рисунок 6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3438" y="2285992"/>
            <a:ext cx="2925785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160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выхода в свет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«Семейной хроники»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 С. Т. Аксакова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  </a:t>
            </a:r>
            <a:r>
              <a:rPr lang="ru-RU" sz="2800" dirty="0" smtClean="0">
                <a:solidFill>
                  <a:srgbClr val="990033"/>
                </a:solidFill>
                <a:latin typeface="Optima" pitchFamily="2" charset="0"/>
              </a:rPr>
              <a:t>(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1856)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auto.ur.ru/img/books_covers/10054783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4786125" cy="6238896"/>
          </a:xfrm>
          <a:prstGeom prst="rect">
            <a:avLst/>
          </a:prstGeom>
          <a:noFill/>
        </p:spPr>
      </p:pic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57752" y="2428868"/>
            <a:ext cx="257176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990033"/>
                </a:solidFill>
                <a:latin typeface="Optima" pitchFamily="2" charset="0"/>
              </a:rPr>
              <a:t>160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публикации полного издания сказки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«Конек-Горбунок»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П. П.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Ершова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990033"/>
                </a:solidFill>
                <a:latin typeface="Optima" pitchFamily="2" charset="0"/>
              </a:rPr>
              <a:t>(1856</a:t>
            </a: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9" name="Рисунок 8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7"/>
            <a:ext cx="4143404" cy="6494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лого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43438" y="2214554"/>
            <a:ext cx="3143272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155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публикации романа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«Униженные и оскорбленные»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Ф. М. Достоевского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   (1861)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386352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0" y="2285992"/>
            <a:ext cx="300039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990033"/>
                </a:solidFill>
                <a:latin typeface="Optima" pitchFamily="2" charset="0"/>
              </a:rPr>
              <a:t>150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публикации романов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«Игрок» и «Преступление 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и наказание»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Ф. М. Достоевского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   (1866)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iknigi.net/books_files/covers/thumbs_300/utopiya-65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82538"/>
            <a:ext cx="4000528" cy="6389734"/>
          </a:xfrm>
          <a:prstGeom prst="rect">
            <a:avLst/>
          </a:prstGeom>
          <a:noFill/>
        </p:spPr>
      </p:pic>
      <p:pic>
        <p:nvPicPr>
          <p:cNvPr id="6" name="Рисунок 5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214422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0" y="2500306"/>
            <a:ext cx="3354382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500 лет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/>
            </a:r>
            <a:br>
              <a:rPr lang="ru-RU" sz="28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написания книги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«Утопия»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Томаса Мора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(1516)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9" name="Рисунок 8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kaz.radugaduga.ru/linkpics/083/083180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4809206" cy="6286544"/>
          </a:xfrm>
          <a:prstGeom prst="rect">
            <a:avLst/>
          </a:prstGeom>
          <a:noFill/>
        </p:spPr>
      </p:pic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9" name="Рисунок 8" descr="календ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00562" y="2071678"/>
            <a:ext cx="3071834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145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написания сказочной повести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«Алиса в Зазеркалье»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Льюиса Кэрролла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   (1871)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3151"/>
          <a:stretch/>
        </p:blipFill>
        <p:spPr>
          <a:xfrm>
            <a:off x="357158" y="357166"/>
            <a:ext cx="4114666" cy="6000792"/>
          </a:xfrm>
          <a:prstGeom prst="rect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Рисунок 5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00562" y="2357430"/>
            <a:ext cx="321471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990033"/>
                </a:solidFill>
                <a:latin typeface="Optima" pitchFamily="2" charset="0"/>
              </a:rPr>
              <a:t>140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написания последней главы поэмы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«Кому на Руси жить хорошо»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 Н. А. Некрасова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   (1866-76)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www.libraryebook.ru/wp-content/uploads/2014/05/%D0%9F%D1%80%D0%B8%D0%BA%D0%BB%D1%8E%D1%87%D0%B5%D0%BD%D0%B8%D1%8F-%D0%A2%D0%BE%D0%BC%D0%B0-%D0%A1%D0%BE%D0%B9%D0%B5%D1%80%D0%B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4561638" cy="6143668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</p:pic>
      <p:pic>
        <p:nvPicPr>
          <p:cNvPr id="7" name="Рисунок 6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9" name="Рисунок 8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00562" y="2143116"/>
            <a:ext cx="3428992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140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публикации романа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«Приключения Тома </a:t>
            </a:r>
            <a:r>
              <a:rPr lang="ru-RU" sz="2800" dirty="0" err="1">
                <a:solidFill>
                  <a:srgbClr val="990033"/>
                </a:solidFill>
                <a:latin typeface="Optima" pitchFamily="2" charset="0"/>
              </a:rPr>
              <a:t>Сойера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 М. Твена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   (1876)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4217038" cy="6121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лого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00108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00562" y="2285992"/>
            <a:ext cx="314327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135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публикации произведения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«Левша»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 Н. С. Лескова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(1881)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l="6384" r="6384" b="3380"/>
          <a:stretch>
            <a:fillRect/>
          </a:stretch>
        </p:blipFill>
        <p:spPr bwMode="auto">
          <a:xfrm>
            <a:off x="285720" y="285728"/>
            <a:ext cx="4429156" cy="638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лого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14876" y="2214554"/>
            <a:ext cx="2927372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990033"/>
                </a:solidFill>
                <a:latin typeface="Optima" pitchFamily="2" charset="0"/>
              </a:rPr>
              <a:t>1</a:t>
            </a:r>
            <a:r>
              <a:rPr lang="en-US" sz="4400" dirty="0">
                <a:solidFill>
                  <a:srgbClr val="990033"/>
                </a:solidFill>
                <a:latin typeface="Optima" pitchFamily="2" charset="0"/>
              </a:rPr>
              <a:t>30</a:t>
            </a: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издания повести </a:t>
            </a: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«Странная история доктора </a:t>
            </a:r>
            <a:r>
              <a:rPr lang="ru-RU" sz="2400" dirty="0" err="1">
                <a:solidFill>
                  <a:srgbClr val="990033"/>
                </a:solidFill>
                <a:latin typeface="Optima" pitchFamily="2" charset="0"/>
              </a:rPr>
              <a:t>Джекиля</a:t>
            </a: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 и мистера </a:t>
            </a:r>
            <a:r>
              <a:rPr lang="ru-RU" sz="2400" dirty="0" err="1">
                <a:solidFill>
                  <a:srgbClr val="990033"/>
                </a:solidFill>
                <a:latin typeface="Optima" pitchFamily="2" charset="0"/>
              </a:rPr>
              <a:t>Хайда</a:t>
            </a: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 Р. Л. Стивенсона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   (1886)</a:t>
            </a:r>
            <a:endParaRPr lang="ru-RU" sz="2000" dirty="0">
              <a:solidFill>
                <a:srgbClr val="990033"/>
              </a:solidFill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www.rahvaraamat.ee/images/products/000/080/318/thumbnails/big/93e595b454c7ff0289f913ecfbcefbb2ca0bf782/%D0%BF%D0%BE%D1%80%D1%82%D1%80%D0%B5%D1%82-%D0%B4%D0%BE%D1%80%D0%B8%D0%B0%D0%BD%D0%B0-%D0%B3%D1%80%D0%B5%D1%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095318" cy="6357982"/>
          </a:xfrm>
          <a:prstGeom prst="rect">
            <a:avLst/>
          </a:prstGeom>
          <a:noFill/>
        </p:spPr>
      </p:pic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10" name="Рисунок 9" descr="календ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0" y="2071678"/>
            <a:ext cx="2928926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125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публикации романа отдельной книгой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«Портрет Дориана Грея»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 О. Уайльда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 </a:t>
            </a:r>
            <a:r>
              <a:rPr lang="ru-RU" sz="2800" dirty="0" smtClean="0">
                <a:solidFill>
                  <a:srgbClr val="990033"/>
                </a:solidFill>
                <a:latin typeface="Optima" pitchFamily="2" charset="0"/>
              </a:rPr>
              <a:t>(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1891)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http://s2.goods.ozstatic.by/1000/663/446/10/10446663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4357686" cy="6561431"/>
          </a:xfrm>
          <a:prstGeom prst="rect">
            <a:avLst/>
          </a:prstGeom>
          <a:noFill/>
        </p:spPr>
      </p:pic>
      <p:pic>
        <p:nvPicPr>
          <p:cNvPr id="10" name="Рисунок 9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43438" y="2214554"/>
            <a:ext cx="314324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120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 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написания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рассказа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«Максимка»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 К. М. Станюковича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   (1896)</a:t>
            </a:r>
          </a:p>
        </p:txBody>
      </p:sp>
      <p:sp>
        <p:nvSpPr>
          <p:cNvPr id="68610" name="AutoShape 2" descr="https://www.chitai-gorod.ru/upload/iblock/e1c/e1cd74d7f62b027987d7fad4f62ade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406844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лого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14876" y="2285992"/>
            <a:ext cx="278608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1</a:t>
            </a:r>
            <a:r>
              <a:rPr lang="en-US" sz="4400" dirty="0">
                <a:solidFill>
                  <a:srgbClr val="990033"/>
                </a:solidFill>
                <a:latin typeface="Optima" pitchFamily="2" charset="0"/>
              </a:rPr>
              <a:t>20</a:t>
            </a: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написания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 постановки пьесы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«Чайка»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А. П. Чехова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   (1896)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buklit.ru/covers/701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357718" cy="6458836"/>
          </a:xfrm>
          <a:prstGeom prst="rect">
            <a:avLst/>
          </a:prstGeom>
          <a:noFill/>
        </p:spPr>
      </p:pic>
      <p:pic>
        <p:nvPicPr>
          <p:cNvPr id="9" name="Рисунок 8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142984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6314" y="2285992"/>
            <a:ext cx="2857488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1</a:t>
            </a:r>
            <a:r>
              <a:rPr lang="en-US" sz="4400" dirty="0">
                <a:solidFill>
                  <a:srgbClr val="990033"/>
                </a:solidFill>
                <a:latin typeface="Optima" pitchFamily="2" charset="0"/>
              </a:rPr>
              <a:t>20</a:t>
            </a: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издания романа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«Остров доктора Моро»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Г. Уэллса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   (1896)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b="3561"/>
          <a:stretch>
            <a:fillRect/>
          </a:stretch>
        </p:blipFill>
        <p:spPr bwMode="auto">
          <a:xfrm>
            <a:off x="357159" y="357166"/>
            <a:ext cx="3857652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43438" y="2143116"/>
            <a:ext cx="2928958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rgbClr val="990033"/>
                </a:solidFill>
                <a:latin typeface="Optima" pitchFamily="2" charset="0"/>
              </a:rPr>
              <a:t>115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написания пьесы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rgbClr val="990033"/>
                </a:solidFill>
                <a:latin typeface="Optima" pitchFamily="2" charset="0"/>
              </a:rPr>
              <a:t>«Мещане»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М. Горького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rgbClr val="990033"/>
                </a:solidFill>
                <a:latin typeface="Optima" pitchFamily="2" charset="0"/>
              </a:rPr>
              <a:t>   (1901)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cyrillitsa.ru/wp-content/uploads/2013/04/32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4" y="1309682"/>
            <a:ext cx="7390360" cy="5548318"/>
          </a:xfrm>
          <a:prstGeom prst="rect">
            <a:avLst/>
          </a:prstGeom>
          <a:noFill/>
        </p:spPr>
      </p:pic>
      <p:pic>
        <p:nvPicPr>
          <p:cNvPr id="6" name="Рисунок 5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633340" y="1071546"/>
            <a:ext cx="5308901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00562" y="2214554"/>
            <a:ext cx="292895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435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публикации книги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«Острожская</a:t>
            </a:r>
            <a:br>
              <a:rPr lang="ru-RU" sz="28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Библия»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Ивана Фёдорова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(1581)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4348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9" name="Рисунок 8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zbooka.ru/img/book/big/978-5-389-03126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4143404" cy="621510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6" name="Рисунок 5" descr="лого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pic>
        <p:nvPicPr>
          <p:cNvPr id="7" name="Рисунок 6" descr="календ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43438" y="2143116"/>
            <a:ext cx="3071834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115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публикации повести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«Собака </a:t>
            </a:r>
            <a:r>
              <a:rPr lang="ru-RU" sz="2800" dirty="0" err="1">
                <a:solidFill>
                  <a:srgbClr val="990033"/>
                </a:solidFill>
                <a:latin typeface="Optima" pitchFamily="2" charset="0"/>
              </a:rPr>
              <a:t>Баскервилей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А.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Конан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Дойля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Optima" pitchFamily="2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   (1901)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r="1088"/>
          <a:stretch>
            <a:fillRect/>
          </a:stretch>
        </p:blipFill>
        <p:spPr bwMode="auto">
          <a:xfrm>
            <a:off x="214282" y="142851"/>
            <a:ext cx="3857652" cy="6055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6" name="Рисунок 5" descr="лого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pic>
        <p:nvPicPr>
          <p:cNvPr id="7" name="Рисунок 6" descr="календ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43438" y="2143116"/>
            <a:ext cx="314324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115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публикации романа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«Первые люди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на Луне»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Г. Уэллса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   (1901)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ecx.images-amazon.com/images/I/41KHbwnftJ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6811"/>
            <a:ext cx="4357718" cy="654312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357686" y="2214554"/>
            <a:ext cx="355599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990033"/>
                </a:solidFill>
                <a:latin typeface="Optima" pitchFamily="2" charset="0"/>
              </a:rPr>
              <a:t>110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издания пьес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«Незнакомка»,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«Балаганчик»,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«Король на площади»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А. А. Блока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   (1906)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.livelib.ru/boocover/1000123376/o/ad65/Dzhek_London__Belyj_klyk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7" y="357166"/>
            <a:ext cx="4102379" cy="6215106"/>
          </a:xfrm>
          <a:prstGeom prst="rect">
            <a:avLst/>
          </a:prstGeom>
          <a:noFill/>
        </p:spPr>
      </p:pic>
      <p:pic>
        <p:nvPicPr>
          <p:cNvPr id="5" name="Рисунок 4" descr="лого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7" name="Рисунок 6" descr="календ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0" y="2428868"/>
            <a:ext cx="305592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110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публикации повести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«Белый клык»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Д. Лондон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   (1906)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 t="2481" b="3561"/>
          <a:stretch>
            <a:fillRect/>
          </a:stretch>
        </p:blipFill>
        <p:spPr bwMode="auto">
          <a:xfrm>
            <a:off x="214282" y="214290"/>
            <a:ext cx="4259203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лого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7" name="Рисунок 6" descr="календ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14876" y="2214554"/>
            <a:ext cx="2770175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105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публикации рассказа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«Гранатовый браслет»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А. И. Куприна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(1911)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89"/>
            <a:ext cx="4429156" cy="6512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2214554"/>
            <a:ext cx="3198803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100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издания романа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  «Портрет    художника в   юности»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Д. Джойса</a:t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</a:t>
            </a:r>
            <a:r>
              <a:rPr lang="ru-RU" sz="2400" dirty="0" smtClean="0">
                <a:solidFill>
                  <a:srgbClr val="990033"/>
                </a:solidFill>
                <a:latin typeface="Optima" pitchFamily="2" charset="0"/>
              </a:rPr>
              <a:t>(</a:t>
            </a: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1916)</a:t>
            </a:r>
            <a:endParaRPr lang="ru-RU" sz="2800" dirty="0">
              <a:solidFill>
                <a:srgbClr val="990033"/>
              </a:solidFill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static12.insales.ru/images/products/1/5320/26621128/anna-ahmatova-podorozhni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4357718" cy="6403650"/>
          </a:xfrm>
          <a:prstGeom prst="rect">
            <a:avLst/>
          </a:prstGeom>
          <a:noFill/>
        </p:spPr>
      </p:pic>
      <p:pic>
        <p:nvPicPr>
          <p:cNvPr id="6" name="Рисунок 5" descr="лого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357686" y="2357430"/>
            <a:ext cx="355758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95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издания сборника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стихотворений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  «Подорожник»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А. А. Ахматовой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/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(1921)</a:t>
            </a:r>
            <a:endParaRPr lang="ru-RU" sz="2800" dirty="0">
              <a:solidFill>
                <a:srgbClr val="990033"/>
              </a:solidFill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static12.insales.ru/images/products/1/5329/26621137/gumilev-shat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152900" cy="642942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6" name="Рисунок 5" descr="лого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pic>
        <p:nvPicPr>
          <p:cNvPr id="7" name="Рисунок 6" descr="календ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429124" y="2214554"/>
            <a:ext cx="334485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95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издания сборника 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стихотворений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  «Шатёр»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Н. Гумилёва</a:t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(1921)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429156" cy="635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лого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7" name="Рисунок 6" descr="календ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00562" y="2500306"/>
            <a:ext cx="3130539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D65700"/>
                </a:solidFill>
                <a:latin typeface="Optima" pitchFamily="2" charset="0"/>
              </a:rPr>
              <a:t>90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стихотворению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  </a:t>
            </a:r>
            <a:r>
              <a:rPr lang="ru-RU" sz="2400" dirty="0">
                <a:solidFill>
                  <a:srgbClr val="EE6000"/>
                </a:solidFill>
                <a:latin typeface="Optima" pitchFamily="2" charset="0"/>
              </a:rPr>
              <a:t>«Что ни страница, то слон, то львица»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В. В. Маяковского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800" dirty="0">
                <a:solidFill>
                  <a:srgbClr val="FF6600"/>
                </a:solidFill>
                <a:latin typeface="Optima" pitchFamily="2" charset="0"/>
              </a:rPr>
              <a:t>(1926)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3929090" cy="6170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лого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7" name="Рисунок 6" descr="календ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00562" y="2357430"/>
            <a:ext cx="335758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EE6000"/>
                </a:solidFill>
                <a:latin typeface="Optima" pitchFamily="2" charset="0"/>
              </a:rPr>
              <a:t>90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первой публикации романа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EE6000"/>
                </a:solidFill>
                <a:latin typeface="Optima" pitchFamily="2" charset="0"/>
              </a:rPr>
              <a:t>«Земля Санникова, или Последние </a:t>
            </a:r>
            <a:r>
              <a:rPr lang="ru-RU" sz="2400" dirty="0" err="1">
                <a:solidFill>
                  <a:srgbClr val="EE6000"/>
                </a:solidFill>
                <a:latin typeface="Optima" pitchFamily="2" charset="0"/>
              </a:rPr>
              <a:t>онкилоны</a:t>
            </a:r>
            <a:r>
              <a:rPr lang="ru-RU" sz="2400" dirty="0">
                <a:solidFill>
                  <a:srgbClr val="EE6000"/>
                </a:solidFill>
                <a:latin typeface="Optima" pitchFamily="2" charset="0"/>
              </a:rPr>
              <a:t>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В. А. Обручева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800" dirty="0" smtClean="0">
                <a:solidFill>
                  <a:srgbClr val="EE6000"/>
                </a:solidFill>
                <a:latin typeface="Optima" pitchFamily="2" charset="0"/>
              </a:rPr>
              <a:t> </a:t>
            </a:r>
            <a:r>
              <a:rPr lang="ru-RU" sz="2400" dirty="0">
                <a:solidFill>
                  <a:srgbClr val="EE6000"/>
                </a:solidFill>
                <a:latin typeface="Optima" pitchFamily="2" charset="0"/>
              </a:rPr>
              <a:t>(1926)</a:t>
            </a:r>
            <a:endParaRPr lang="ru-RU" sz="2800" dirty="0">
              <a:solidFill>
                <a:srgbClr val="EE6000"/>
              </a:solidFill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fs172.www.ex.ua/show/32941037/32941037.jpg?16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4287423" cy="6286544"/>
          </a:xfrm>
          <a:prstGeom prst="rect">
            <a:avLst/>
          </a:prstGeom>
          <a:noFill/>
        </p:spPr>
      </p:pic>
      <p:pic>
        <p:nvPicPr>
          <p:cNvPr id="6" name="Рисунок 5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214422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0" y="2357430"/>
            <a:ext cx="321471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415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написания трагедии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«Гамлет»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Уильяма Шекспира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(1601)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9" name="Рисунок 8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lh3.ggpht.com/k5GUB6nCSOTD3SERboS1Ke2wgJ2qfyYqXtJwuna4Q6OJzCyTtyjJd6LDkbNNrg5_Hbzs=h9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4500594" cy="6556374"/>
          </a:xfrm>
          <a:prstGeom prst="rect">
            <a:avLst/>
          </a:prstGeom>
          <a:noFill/>
        </p:spPr>
      </p:pic>
      <p:pic>
        <p:nvPicPr>
          <p:cNvPr id="5" name="Рисунок 4" descr="лого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7" name="Рисунок 6" descr="календ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14876" y="2428868"/>
            <a:ext cx="3273415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90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выхода в свет повести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«Город Градов»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А. П. Платонова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(1926)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b="2481"/>
          <a:stretch>
            <a:fillRect/>
          </a:stretch>
        </p:blipFill>
        <p:spPr bwMode="auto">
          <a:xfrm>
            <a:off x="214282" y="214290"/>
            <a:ext cx="4286280" cy="651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00562" y="2214554"/>
            <a:ext cx="328614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rgbClr val="990033"/>
                </a:solidFill>
                <a:latin typeface="Optima" pitchFamily="2" charset="0"/>
              </a:rPr>
              <a:t>90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издания пьесы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«Любовь Яровая»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К. А.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Тренева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/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3200" dirty="0">
                <a:solidFill>
                  <a:srgbClr val="990033"/>
                </a:solidFill>
                <a:latin typeface="Optima" pitchFamily="2" charset="0"/>
              </a:rPr>
              <a:t>(1926)</a:t>
            </a:r>
          </a:p>
        </p:txBody>
      </p:sp>
      <p:pic>
        <p:nvPicPr>
          <p:cNvPr id="6" name="Рисунок 5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 descr="http://ru1.anyfad.com/items/t1@5a65cd11-a3ce-4d6e-b6e6-632cdab8eb06/KChukovskiy--Fedorino-go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4786346" cy="6209921"/>
          </a:xfrm>
          <a:prstGeom prst="rect">
            <a:avLst/>
          </a:prstGeom>
          <a:noFill/>
        </p:spPr>
      </p:pic>
      <p:pic>
        <p:nvPicPr>
          <p:cNvPr id="51204" name="Picture 4" descr="http://euroset.ru/upload/iblock/deb/chukivski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19173">
            <a:off x="2438543" y="3556118"/>
            <a:ext cx="1965300" cy="2941808"/>
          </a:xfrm>
          <a:prstGeom prst="rect">
            <a:avLst/>
          </a:prstGeom>
          <a:noFill/>
        </p:spPr>
      </p:pic>
      <p:pic>
        <p:nvPicPr>
          <p:cNvPr id="5" name="Рисунок 4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57752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7" name="Рисунок 6" descr="календ.png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0" y="2214554"/>
            <a:ext cx="3071835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EE6000"/>
                </a:solidFill>
                <a:latin typeface="Optima" pitchFamily="2" charset="0"/>
              </a:rPr>
              <a:t>90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написания стихотворений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EE6000"/>
                </a:solidFill>
                <a:latin typeface="Optima" pitchFamily="2" charset="0"/>
              </a:rPr>
              <a:t>«</a:t>
            </a:r>
            <a:r>
              <a:rPr lang="ru-RU" sz="2000" dirty="0" err="1">
                <a:solidFill>
                  <a:srgbClr val="EE6000"/>
                </a:solidFill>
                <a:latin typeface="Optima" pitchFamily="2" charset="0"/>
              </a:rPr>
              <a:t>Федорино</a:t>
            </a:r>
            <a:r>
              <a:rPr lang="ru-RU" sz="2000" dirty="0">
                <a:solidFill>
                  <a:srgbClr val="EE6000"/>
                </a:solidFill>
                <a:latin typeface="Optima" pitchFamily="2" charset="0"/>
              </a:rPr>
              <a:t> горе»,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EE6000"/>
                </a:solidFill>
                <a:latin typeface="Optima" pitchFamily="2" charset="0"/>
              </a:rPr>
              <a:t>«Путаница»,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EE6000"/>
                </a:solidFill>
                <a:latin typeface="Optima" pitchFamily="2" charset="0"/>
              </a:rPr>
              <a:t>«Телефон»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К. И. Чуковского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400" dirty="0">
                <a:solidFill>
                  <a:srgbClr val="EE6000"/>
                </a:solidFill>
                <a:latin typeface="Optima" pitchFamily="2" charset="0"/>
              </a:rPr>
              <a:t>(1926)</a:t>
            </a:r>
          </a:p>
        </p:txBody>
      </p:sp>
      <p:pic>
        <p:nvPicPr>
          <p:cNvPr id="51202" name="Picture 2" descr="http://sovmult.ru/Audio/O/404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299066">
            <a:off x="338896" y="3590199"/>
            <a:ext cx="2182445" cy="29463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bookz.ru/pics/donskie-_7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7" y="285728"/>
            <a:ext cx="4286281" cy="6286544"/>
          </a:xfrm>
          <a:prstGeom prst="rect">
            <a:avLst/>
          </a:prstGeom>
          <a:noFill/>
        </p:spPr>
      </p:pic>
      <p:pic>
        <p:nvPicPr>
          <p:cNvPr id="9" name="Рисунок 8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43438" y="2143116"/>
            <a:ext cx="307183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90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публикации сборника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«Донские рассказы»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М. А. Шолохова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(1926)</a:t>
            </a: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http://bookz.ru/authors/miln-alan/vinni-pu_155/i_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5068875" cy="6500834"/>
          </a:xfrm>
          <a:prstGeom prst="rect">
            <a:avLst/>
          </a:prstGeom>
          <a:noFill/>
        </p:spPr>
      </p:pic>
      <p:pic>
        <p:nvPicPr>
          <p:cNvPr id="10" name="Рисунок 9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14876" y="2214554"/>
            <a:ext cx="300039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90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первого отдельного издания книги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«Винни Пух»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А. А.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Милна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/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(1926)</a:t>
            </a:r>
          </a:p>
        </p:txBody>
      </p:sp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214290"/>
            <a:ext cx="4150743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43438" y="2285992"/>
            <a:ext cx="305910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90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выхода романа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«И восходит солнце»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(«Фиеста»)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Э. Хемингуэя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(1926)</a:t>
            </a: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ksiegarniarosyjska.pl/4229-4542-thickbox/ilf-i-pietrow-e-zloty-ciele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4357718" cy="6286544"/>
          </a:xfrm>
          <a:prstGeom prst="rect">
            <a:avLst/>
          </a:prstGeom>
          <a:noFill/>
        </p:spPr>
      </p:pic>
      <p:pic>
        <p:nvPicPr>
          <p:cNvPr id="9" name="Рисунок 8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00562" y="2214554"/>
            <a:ext cx="327341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85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публикации романа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«Золотой теленок»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И. Ильфа 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 Е. Петрова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(1931)</a:t>
            </a: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Picture 6" descr="http://i.livelib.ru/boocover/1000237186/l/0271/Boris_Pasternak__Ohrannaya_gramo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7" y="357166"/>
            <a:ext cx="4143405" cy="5857916"/>
          </a:xfrm>
          <a:prstGeom prst="rect">
            <a:avLst/>
          </a:prstGeom>
          <a:noFill/>
        </p:spPr>
      </p:pic>
      <p:pic>
        <p:nvPicPr>
          <p:cNvPr id="11" name="Рисунок 10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43438" y="2214554"/>
            <a:ext cx="2844786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85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издания автобиографической повести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«Охранная грамота»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Б. Л. Пастернака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(1931)</a:t>
            </a:r>
          </a:p>
        </p:txBody>
      </p:sp>
      <p:pic>
        <p:nvPicPr>
          <p:cNvPr id="9" name="Рисунок 8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www.knor.ru/shop/picturb/1037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843083" cy="6357982"/>
          </a:xfrm>
          <a:prstGeom prst="rect">
            <a:avLst/>
          </a:prstGeom>
          <a:noFill/>
        </p:spPr>
      </p:pic>
      <p:pic>
        <p:nvPicPr>
          <p:cNvPr id="9" name="Рисунок 8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00562" y="2500306"/>
            <a:ext cx="313053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80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издания сборника стихотворений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«Игрушки»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А. Л.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Барто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/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(1936)</a:t>
            </a: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samochdeeva2012.ucoz.com/_bl/0/987913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214290"/>
            <a:ext cx="4286280" cy="6286544"/>
          </a:xfrm>
          <a:prstGeom prst="rect">
            <a:avLst/>
          </a:prstGeom>
          <a:noFill/>
        </p:spPr>
      </p:pic>
      <p:pic>
        <p:nvPicPr>
          <p:cNvPr id="9" name="Рисунок 8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429124" y="2071678"/>
            <a:ext cx="3201977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rgbClr val="990033"/>
                </a:solidFill>
                <a:latin typeface="Optima" pitchFamily="2" charset="0"/>
              </a:rPr>
              <a:t>80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издания первой части трилогии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«Старая крепость»</a:t>
            </a:r>
            <a:br>
              <a:rPr lang="ru-RU" sz="28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В. П. Беляева</a:t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3200" dirty="0">
                <a:solidFill>
                  <a:srgbClr val="990033"/>
                </a:solidFill>
                <a:latin typeface="Optima" pitchFamily="2" charset="0"/>
              </a:rPr>
              <a:t>(1936)</a:t>
            </a: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 descr="http://partner.litgid.org/e30d2546453fa04db2320b2bb8adf8a5/17331_245X3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4042653" cy="6072230"/>
          </a:xfrm>
          <a:prstGeom prst="rect">
            <a:avLst/>
          </a:prstGeom>
          <a:noFill/>
        </p:spPr>
      </p:pic>
      <p:pic>
        <p:nvPicPr>
          <p:cNvPr id="6" name="Рисунок 5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214422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00562" y="2357430"/>
            <a:ext cx="3286148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410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написания пьесы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«Макбет»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Уильяма Шекспира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(1606)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royallib.com/data/images/8/cover_84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4468098" cy="6429420"/>
          </a:xfrm>
          <a:prstGeom prst="rect">
            <a:avLst/>
          </a:prstGeom>
          <a:noFill/>
        </p:spPr>
      </p:pic>
      <p:pic>
        <p:nvPicPr>
          <p:cNvPr id="9" name="Рисунок 8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0" y="2285992"/>
            <a:ext cx="305910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rgbClr val="990033"/>
                </a:solidFill>
                <a:latin typeface="Optima" pitchFamily="2" charset="0"/>
              </a:rPr>
              <a:t>80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публикации рассказа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«Голубая чашка»</a:t>
            </a:r>
            <a:br>
              <a:rPr lang="ru-RU" sz="28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А. П. Гайдара</a:t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3200" dirty="0">
                <a:solidFill>
                  <a:srgbClr val="990033"/>
                </a:solidFill>
                <a:latin typeface="Optima" pitchFamily="2" charset="0"/>
              </a:rPr>
              <a:t>(1936)</a:t>
            </a: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grekoline.ru/wp-content/uploads/2015/01/5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071966" cy="6372629"/>
          </a:xfrm>
          <a:prstGeom prst="rect">
            <a:avLst/>
          </a:prstGeom>
          <a:noFill/>
        </p:spPr>
      </p:pic>
      <p:pic>
        <p:nvPicPr>
          <p:cNvPr id="9" name="Рисунок 8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14876" y="2214554"/>
            <a:ext cx="263047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80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написания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 публикации повести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«Белеет парус одинокий»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В. П. Катаева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(1936)</a:t>
            </a: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i809.photobucket.com/albums/zz11/bukvoed/27266/210479/img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777319" cy="6286544"/>
          </a:xfrm>
          <a:prstGeom prst="rect">
            <a:avLst/>
          </a:prstGeom>
          <a:noFill/>
        </p:spPr>
      </p:pic>
      <p:pic>
        <p:nvPicPr>
          <p:cNvPr id="9" name="Рисунок 8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0" y="2357430"/>
            <a:ext cx="3128953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80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публикации отдельной книгой поэмы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«Дядя Стёпа»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С. В. Михалкова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(1936)</a:t>
            </a: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libex.ru/dimg/5851.jpg"/>
          <p:cNvPicPr>
            <a:picLocks noChangeAspect="1" noChangeArrowheads="1"/>
          </p:cNvPicPr>
          <p:nvPr/>
        </p:nvPicPr>
        <p:blipFill>
          <a:blip r:embed="rId2"/>
          <a:srcRect l="3145" t="2273" b="2272"/>
          <a:stretch>
            <a:fillRect/>
          </a:stretch>
        </p:blipFill>
        <p:spPr bwMode="auto">
          <a:xfrm>
            <a:off x="285720" y="285728"/>
            <a:ext cx="4556528" cy="6215106"/>
          </a:xfrm>
          <a:prstGeom prst="rect">
            <a:avLst/>
          </a:prstGeom>
          <a:noFill/>
        </p:spPr>
      </p:pic>
      <p:pic>
        <p:nvPicPr>
          <p:cNvPr id="9" name="Рисунок 8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00562" y="2285992"/>
            <a:ext cx="3344853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rgbClr val="990033"/>
                </a:solidFill>
                <a:latin typeface="Optima" pitchFamily="2" charset="0"/>
              </a:rPr>
              <a:t>80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издания поэмы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«Страна </a:t>
            </a:r>
            <a:r>
              <a:rPr lang="ru-RU" sz="2800" dirty="0" err="1">
                <a:solidFill>
                  <a:srgbClr val="990033"/>
                </a:solidFill>
                <a:latin typeface="Optima" pitchFamily="2" charset="0"/>
              </a:rPr>
              <a:t>Муравия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»</a:t>
            </a:r>
            <a:br>
              <a:rPr lang="ru-RU" sz="28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А. Т. Твардовского</a:t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3200" dirty="0">
                <a:solidFill>
                  <a:srgbClr val="990033"/>
                </a:solidFill>
                <a:latin typeface="Optima" pitchFamily="2" charset="0"/>
              </a:rPr>
              <a:t>(1936)</a:t>
            </a:r>
          </a:p>
        </p:txBody>
      </p:sp>
      <p:pic>
        <p:nvPicPr>
          <p:cNvPr id="81924" name="Рисунок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32813" y="30163"/>
            <a:ext cx="5762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http://nkozlov.ru/upload/images/0703/07032212341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4709233" cy="6286544"/>
          </a:xfrm>
          <a:prstGeom prst="rect">
            <a:avLst/>
          </a:prstGeom>
          <a:noFill/>
        </p:spPr>
      </p:pic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286248" y="2143116"/>
            <a:ext cx="3559166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80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написания и издания повести-сказки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«Золотой ключик, 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или Приключения Буратино»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А. Н. Толстого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(1936)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10" name="Рисунок 9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static.ozone.ru/multimedia/books_ill/1003160215.jpg"/>
          <p:cNvPicPr>
            <a:picLocks noChangeAspect="1" noChangeArrowheads="1"/>
          </p:cNvPicPr>
          <p:nvPr/>
        </p:nvPicPr>
        <p:blipFill>
          <a:blip r:embed="rId2"/>
          <a:srcRect l="7426" t="5415" r="7178" b="3880"/>
          <a:stretch>
            <a:fillRect/>
          </a:stretch>
        </p:blipFill>
        <p:spPr bwMode="auto">
          <a:xfrm>
            <a:off x="285720" y="142852"/>
            <a:ext cx="4500594" cy="6555213"/>
          </a:xfrm>
          <a:prstGeom prst="rect">
            <a:avLst/>
          </a:prstGeom>
          <a:noFill/>
        </p:spPr>
      </p:pic>
      <p:pic>
        <p:nvPicPr>
          <p:cNvPr id="7" name="Рисунок 6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0" y="2214554"/>
            <a:ext cx="314324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rgbClr val="990033"/>
                </a:solidFill>
                <a:latin typeface="Optima" pitchFamily="2" charset="0"/>
              </a:rPr>
              <a:t>80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публикации романа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«Унесенные ветром»</a:t>
            </a:r>
            <a:br>
              <a:rPr lang="ru-RU" sz="28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М. Митчелл</a:t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3200" dirty="0">
                <a:solidFill>
                  <a:srgbClr val="990033"/>
                </a:solidFill>
                <a:latin typeface="Optima" pitchFamily="2" charset="0"/>
              </a:rPr>
              <a:t>(1936)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9" name="Рисунок 8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takebook.ru/wp-content/uploads/2011/11/salamand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5" y="142852"/>
            <a:ext cx="4611263" cy="6429420"/>
          </a:xfrm>
          <a:prstGeom prst="rect">
            <a:avLst/>
          </a:prstGeom>
          <a:noFill/>
        </p:spPr>
      </p:pic>
      <p:pic>
        <p:nvPicPr>
          <p:cNvPr id="7" name="Рисунок 6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43438" y="2143116"/>
            <a:ext cx="3071834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80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публикации романа-антиутопии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«Война с саламандрами»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К. Чапека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(1936)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9" name="Рисунок 8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netzor.org/uploads/posts/2012-02/1328129120_9b14d64d687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4286280" cy="6474744"/>
          </a:xfrm>
          <a:prstGeom prst="rect">
            <a:avLst/>
          </a:prstGeom>
          <a:noFill/>
        </p:spPr>
      </p:pic>
      <p:pic>
        <p:nvPicPr>
          <p:cNvPr id="7" name="Рисунок 6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285860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43438" y="2571744"/>
            <a:ext cx="292895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75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написания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 публикации рассказа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«Честное слово»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Л. Пантелеева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(1941)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14876" y="285728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9" name="Рисунок 8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libex.ru/img/x/1d/1d/6c75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3" y="285728"/>
            <a:ext cx="4713007" cy="6215106"/>
          </a:xfrm>
          <a:prstGeom prst="rect">
            <a:avLst/>
          </a:prstGeom>
          <a:noFill/>
        </p:spPr>
      </p:pic>
      <p:pic>
        <p:nvPicPr>
          <p:cNvPr id="7" name="Рисунок 6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0" y="2357430"/>
            <a:ext cx="278605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70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издания книги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«По следам Робинзона»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Н. М. Верзилина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(1946)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9" name="Рисунок 8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http://www.litres.ru/static/bookimages/07/11/87/07118786.bin.dir/07118786.cov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4218194" cy="6215106"/>
          </a:xfrm>
          <a:prstGeom prst="rect">
            <a:avLst/>
          </a:prstGeom>
          <a:noFill/>
        </p:spPr>
      </p:pic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643306" y="1142984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00562" y="2285992"/>
            <a:ext cx="3071802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rgbClr val="990033"/>
                </a:solidFill>
                <a:latin typeface="Optima" pitchFamily="2" charset="0"/>
              </a:rPr>
              <a:t>70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публикации повести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«Четвертая высота»</a:t>
            </a:r>
            <a:br>
              <a:rPr lang="ru-RU" sz="28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Е. Ильиной</a:t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3200" dirty="0">
                <a:solidFill>
                  <a:srgbClr val="990033"/>
                </a:solidFill>
                <a:latin typeface="Optima" pitchFamily="2" charset="0"/>
              </a:rPr>
              <a:t>(1946)</a:t>
            </a:r>
          </a:p>
        </p:txBody>
      </p:sp>
      <p:pic>
        <p:nvPicPr>
          <p:cNvPr id="9" name="Рисунок 8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4" descr="http://j.livelib.ru/boocover/1000533023/o/b733/Zh._B._Moler__Meschanin_vo_dvoryanstve.jpeg"/>
          <p:cNvPicPr>
            <a:picLocks noChangeAspect="1" noChangeArrowheads="1"/>
          </p:cNvPicPr>
          <p:nvPr/>
        </p:nvPicPr>
        <p:blipFill>
          <a:blip r:embed="rId2"/>
          <a:srcRect b="4494"/>
          <a:stretch>
            <a:fillRect/>
          </a:stretch>
        </p:blipFill>
        <p:spPr bwMode="auto">
          <a:xfrm>
            <a:off x="285720" y="285728"/>
            <a:ext cx="4194188" cy="628654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214422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86314" y="2357430"/>
            <a:ext cx="28575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rgbClr val="990033"/>
                </a:solidFill>
                <a:latin typeface="Optima" pitchFamily="2" charset="0"/>
              </a:rPr>
              <a:t>345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публикации комедии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«Мещанин</a:t>
            </a:r>
            <a:br>
              <a:rPr lang="ru-RU" sz="28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во дворянстве»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Ж.Б. Мольера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(1671)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ast.ru/upload/iblock/d7d/d7db51f16f18cd35f7ab52a7ff5d26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61890"/>
            <a:ext cx="4147030" cy="6381820"/>
          </a:xfrm>
          <a:prstGeom prst="rect">
            <a:avLst/>
          </a:prstGeom>
          <a:noFill/>
        </p:spPr>
      </p:pic>
      <p:pic>
        <p:nvPicPr>
          <p:cNvPr id="7" name="Рисунок 6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643306" y="1000108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9" name="Рисунок 8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6248" y="2000240"/>
            <a:ext cx="343057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rgbClr val="990033"/>
                </a:solidFill>
                <a:latin typeface="Optima" pitchFamily="2" charset="0"/>
              </a:rPr>
              <a:t>70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публикации повести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«Знаменитый сыщик </a:t>
            </a:r>
            <a:r>
              <a:rPr lang="ru-RU" sz="2800" dirty="0" err="1">
                <a:solidFill>
                  <a:srgbClr val="990033"/>
                </a:solidFill>
                <a:latin typeface="Optima" pitchFamily="2" charset="0"/>
              </a:rPr>
              <a:t>Калле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 </a:t>
            </a:r>
            <a:r>
              <a:rPr lang="ru-RU" sz="2800" dirty="0" err="1">
                <a:solidFill>
                  <a:srgbClr val="990033"/>
                </a:solidFill>
                <a:latin typeface="Optima" pitchFamily="2" charset="0"/>
              </a:rPr>
              <a:t>Блюмквист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»</a:t>
            </a:r>
            <a:br>
              <a:rPr lang="ru-RU" sz="28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А. Линдгрен</a:t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3200" dirty="0">
                <a:solidFill>
                  <a:srgbClr val="990033"/>
                </a:solidFill>
                <a:latin typeface="Optima" pitchFamily="2" charset="0"/>
              </a:rPr>
              <a:t>(1946)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detbook.ru/wp-content/uploads/2009/05/d0bdd0bed181d0bed0b20004-420x6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4214842" cy="6143668"/>
          </a:xfrm>
          <a:prstGeom prst="rect">
            <a:avLst/>
          </a:prstGeom>
          <a:noFill/>
        </p:spPr>
      </p:pic>
      <p:pic>
        <p:nvPicPr>
          <p:cNvPr id="9" name="Рисунок 8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00562" y="2357430"/>
            <a:ext cx="314327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65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публикации повести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«Витя Малеев 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в школе и дома»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Н. Н. Носова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(1951)</a:t>
            </a: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календ.pn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86314" y="2285992"/>
            <a:ext cx="2638447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rgbClr val="990033"/>
                </a:solidFill>
                <a:latin typeface="Optima" pitchFamily="2" charset="0"/>
              </a:rPr>
              <a:t>65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издания романа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«Астронавты»</a:t>
            </a:r>
            <a:br>
              <a:rPr lang="ru-RU" sz="28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С.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Лема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/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3200" dirty="0">
                <a:solidFill>
                  <a:srgbClr val="990033"/>
                </a:solidFill>
                <a:latin typeface="Optima" pitchFamily="2" charset="0"/>
              </a:rPr>
              <a:t>(1951)</a:t>
            </a:r>
          </a:p>
        </p:txBody>
      </p:sp>
      <p:pic>
        <p:nvPicPr>
          <p:cNvPr id="30722" name="Picture 2" descr="http://i.livelib.ru/boocover/1000328114/o/261f/Stanislav_Lem__Astronavty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3857652" cy="6268685"/>
          </a:xfrm>
          <a:prstGeom prst="rect">
            <a:avLst/>
          </a:prstGeom>
          <a:noFill/>
        </p:spPr>
      </p:pic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umniza.de/WebRoot/Store22/Shops/62303963/5111/88F3/D161/54F0/2D4E/C0A8/2981/34F1/978-5-699-61178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786346" cy="6286544"/>
          </a:xfrm>
          <a:prstGeom prst="rect">
            <a:avLst/>
          </a:prstGeom>
          <a:noFill/>
        </p:spPr>
      </p:pic>
      <p:pic>
        <p:nvPicPr>
          <p:cNvPr id="7" name="Рисунок 6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0" y="2357430"/>
            <a:ext cx="300195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65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публикации сказки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«Приключения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 err="1">
                <a:solidFill>
                  <a:srgbClr val="990033"/>
                </a:solidFill>
                <a:latin typeface="Optima" pitchFamily="2" charset="0"/>
              </a:rPr>
              <a:t>Чиполлино</a:t>
            </a: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Дж.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Родари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/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(1951)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9" name="Рисунок 8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glavnoe.ua/UserFiles/Image2012/1_1%2822%29.jpg"/>
          <p:cNvPicPr>
            <a:picLocks noChangeAspect="1" noChangeArrowheads="1"/>
          </p:cNvPicPr>
          <p:nvPr/>
        </p:nvPicPr>
        <p:blipFill>
          <a:blip r:embed="rId2">
            <a:lum bright="-16000"/>
          </a:blip>
          <a:srcRect/>
          <a:stretch>
            <a:fillRect/>
          </a:stretch>
        </p:blipFill>
        <p:spPr bwMode="auto">
          <a:xfrm>
            <a:off x="285720" y="285728"/>
            <a:ext cx="4214842" cy="6397323"/>
          </a:xfrm>
          <a:prstGeom prst="rect">
            <a:avLst/>
          </a:prstGeom>
          <a:noFill/>
        </p:spPr>
      </p:pic>
      <p:pic>
        <p:nvPicPr>
          <p:cNvPr id="9" name="Рисунок 8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2285992"/>
            <a:ext cx="300195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65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публикации романа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«Над пропастью 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во ржи»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Д. Сэлинджера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(1951)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http://loveread.ws/img/photo_books/46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7" y="285728"/>
            <a:ext cx="4071967" cy="6286544"/>
          </a:xfrm>
          <a:prstGeom prst="rect">
            <a:avLst/>
          </a:prstGeom>
          <a:noFill/>
        </p:spPr>
      </p:pic>
      <p:pic>
        <p:nvPicPr>
          <p:cNvPr id="9" name="Рисунок 8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57752" y="2428868"/>
            <a:ext cx="2643206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60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издания повести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«Бронзовая птица»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А. Н. Рыбакова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(1956)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11" name="Рисунок 10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ttp://i.livelib.ru/boocover/1000399493/o/87ad/Evgenij_Shvarts__Obyknovennoe_chudo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4633816" cy="6000792"/>
          </a:xfrm>
          <a:prstGeom prst="rect">
            <a:avLst/>
          </a:prstGeom>
          <a:noFill/>
        </p:spPr>
      </p:pic>
      <p:pic>
        <p:nvPicPr>
          <p:cNvPr id="9" name="Рисунок 8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6314" y="2285992"/>
            <a:ext cx="2571768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60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издания сказки-пьесы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«Обыкновенное чудо»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Е. Л. Шварца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(1956)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412572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14876" y="2357430"/>
            <a:ext cx="3001951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60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публикации повести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«Моя семья 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и другие звери»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Дж.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Даррела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/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(1956)</a:t>
            </a:r>
          </a:p>
        </p:txBody>
      </p:sp>
      <p:pic>
        <p:nvPicPr>
          <p:cNvPr id="6" name="Рисунок 5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e-reading.club/illustrations/93/93610-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286280" cy="6286544"/>
          </a:xfrm>
          <a:prstGeom prst="rect">
            <a:avLst/>
          </a:prstGeom>
          <a:noFill/>
        </p:spPr>
      </p:pic>
      <p:pic>
        <p:nvPicPr>
          <p:cNvPr id="9" name="Рисунок 8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43438" y="2428868"/>
            <a:ext cx="2786082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rgbClr val="990033"/>
                </a:solidFill>
                <a:latin typeface="Optima" pitchFamily="2" charset="0"/>
              </a:rPr>
              <a:t>60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издания книги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</a:t>
            </a:r>
            <a:r>
              <a:rPr lang="ru-RU" sz="2800" dirty="0" err="1">
                <a:solidFill>
                  <a:srgbClr val="990033"/>
                </a:solidFill>
                <a:latin typeface="Optima" pitchFamily="2" charset="0"/>
              </a:rPr>
              <a:t>Расмус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-бродяга»</a:t>
            </a:r>
            <a:br>
              <a:rPr lang="ru-RU" sz="28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А. Линдгрен</a:t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3200" dirty="0">
                <a:solidFill>
                  <a:srgbClr val="990033"/>
                </a:solidFill>
                <a:latin typeface="Optima" pitchFamily="2" charset="0"/>
              </a:rPr>
              <a:t>(1956)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bookvoed.ru/files/1836/G/p/O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285728"/>
            <a:ext cx="4643471" cy="6357982"/>
          </a:xfrm>
          <a:prstGeom prst="rect">
            <a:avLst/>
          </a:prstGeom>
          <a:noFill/>
        </p:spPr>
      </p:pic>
      <p:pic>
        <p:nvPicPr>
          <p:cNvPr id="9" name="Рисунок 8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57752" y="2214554"/>
            <a:ext cx="2500298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60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публикации сказки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«Маленький Водяной»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О.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Пройслер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/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(1956)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4650118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214422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0" y="2071678"/>
            <a:ext cx="306548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290 лет</a:t>
            </a:r>
            <a:br>
              <a:rPr lang="ru-RU" sz="4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публикации сатиры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«Путешествие Гулливера»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Дж. Свифта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(1726)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bookz.ru/pics/zvezdnii_9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4114261" cy="6143668"/>
          </a:xfrm>
          <a:prstGeom prst="rect">
            <a:avLst/>
          </a:prstGeom>
          <a:noFill/>
        </p:spPr>
      </p:pic>
      <p:pic>
        <p:nvPicPr>
          <p:cNvPr id="7" name="Рисунок 6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43438" y="2214554"/>
            <a:ext cx="2928926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rgbClr val="990033"/>
                </a:solidFill>
                <a:latin typeface="Optima" pitchFamily="2" charset="0"/>
              </a:rPr>
              <a:t>55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написания романа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«Звездный билет»</a:t>
            </a:r>
            <a:br>
              <a:rPr lang="ru-RU" sz="28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В. П. Аксенова</a:t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3200" dirty="0">
                <a:solidFill>
                  <a:srgbClr val="990033"/>
                </a:solidFill>
                <a:latin typeface="Optima" pitchFamily="2" charset="0"/>
              </a:rPr>
              <a:t>(1961)</a:t>
            </a:r>
          </a:p>
        </p:txBody>
      </p:sp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4857784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3438" y="2214554"/>
            <a:ext cx="28574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55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издания первой книги В.Ю. Драгунского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«Он живой и светится»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(1961)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l="19760" t="4642" r="20705" b="5901"/>
          <a:stretch>
            <a:fillRect/>
          </a:stretch>
        </p:blipFill>
        <p:spPr bwMode="auto">
          <a:xfrm>
            <a:off x="214282" y="357166"/>
            <a:ext cx="492922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57752" y="2285992"/>
            <a:ext cx="2643174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55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публикации рассказа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«Приключения Толи Клюквина»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Н. Н. Носова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(1961)</a:t>
            </a: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4326936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лого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357686" y="2071678"/>
            <a:ext cx="3425820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rgbClr val="990033"/>
                </a:solidFill>
                <a:latin typeface="Optima" pitchFamily="2" charset="0"/>
              </a:rPr>
              <a:t>50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первого издания сборника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«Товарищам детям»</a:t>
            </a:r>
            <a:br>
              <a:rPr lang="ru-RU" sz="28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Б.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Заходера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/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3200" dirty="0">
                <a:solidFill>
                  <a:srgbClr val="990033"/>
                </a:solidFill>
                <a:latin typeface="Optima" pitchFamily="2" charset="0"/>
              </a:rPr>
              <a:t>(1966)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l="9177" t="5775" r="9177" b="8043"/>
          <a:stretch>
            <a:fillRect/>
          </a:stretch>
        </p:blipFill>
        <p:spPr bwMode="auto">
          <a:xfrm>
            <a:off x="214282" y="357166"/>
            <a:ext cx="4363665" cy="6143668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0" y="2143116"/>
            <a:ext cx="31432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rgbClr val="990033"/>
                </a:solidFill>
                <a:latin typeface="Optima" pitchFamily="2" charset="0"/>
              </a:rPr>
              <a:t>50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издания книги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«Подводная газета»</a:t>
            </a:r>
            <a:br>
              <a:rPr lang="ru-RU" sz="28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Н. И. Сладкова</a:t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3200" dirty="0">
                <a:solidFill>
                  <a:srgbClr val="990033"/>
                </a:solidFill>
                <a:latin typeface="Optima" pitchFamily="2" charset="0"/>
              </a:rPr>
              <a:t>(1966)</a:t>
            </a:r>
          </a:p>
        </p:txBody>
      </p:sp>
      <p:pic>
        <p:nvPicPr>
          <p:cNvPr id="6" name="Рисунок 5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bookz.ru/pics/krokodil_3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4354364" cy="6000792"/>
          </a:xfrm>
          <a:prstGeom prst="rect">
            <a:avLst/>
          </a:prstGeom>
          <a:noFill/>
        </p:spPr>
      </p:pic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57752" y="2214554"/>
            <a:ext cx="2643206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50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публикации повести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«Крокодил Гена и его друзья»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Э. Н. Успенского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</a:t>
            </a: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(1966)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122012.imgbb.ru/user/82/829144/1/19278746c611a12cb00c50e49440bda7.jpg"/>
          <p:cNvPicPr>
            <a:picLocks noChangeAspect="1" noChangeArrowheads="1"/>
          </p:cNvPicPr>
          <p:nvPr/>
        </p:nvPicPr>
        <p:blipFill>
          <a:blip r:embed="rId2"/>
          <a:srcRect r="50000" b="7024"/>
          <a:stretch>
            <a:fillRect/>
          </a:stretch>
        </p:blipFill>
        <p:spPr bwMode="auto">
          <a:xfrm>
            <a:off x="357158" y="285727"/>
            <a:ext cx="4643470" cy="6167109"/>
          </a:xfrm>
          <a:prstGeom prst="rect">
            <a:avLst/>
          </a:prstGeom>
          <a:noFill/>
        </p:spPr>
      </p:pic>
      <p:pic>
        <p:nvPicPr>
          <p:cNvPr id="7" name="Рисунок 6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86314" y="2214554"/>
            <a:ext cx="2571736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50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первой публикации сказочной повести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«Маленькое привидение»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О.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Пройслер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Optima" pitchFamily="2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(1966)</a:t>
            </a:r>
          </a:p>
        </p:txBody>
      </p:sp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chtoby-pomnili.com/preview.php?width=max&amp;dir=654&amp;id=151582299.jpg"/>
          <p:cNvPicPr>
            <a:picLocks noChangeAspect="1" noChangeArrowheads="1"/>
          </p:cNvPicPr>
          <p:nvPr/>
        </p:nvPicPr>
        <p:blipFill>
          <a:blip r:embed="rId2"/>
          <a:srcRect l="4913" t="2708" r="3384" b="3880"/>
          <a:stretch>
            <a:fillRect/>
          </a:stretch>
        </p:blipFill>
        <p:spPr bwMode="auto">
          <a:xfrm>
            <a:off x="214281" y="214290"/>
            <a:ext cx="4714909" cy="6500858"/>
          </a:xfrm>
          <a:prstGeom prst="rect">
            <a:avLst/>
          </a:prstGeom>
          <a:noFill/>
        </p:spPr>
      </p:pic>
      <p:pic>
        <p:nvPicPr>
          <p:cNvPr id="9" name="Рисунок 8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43438" y="2285992"/>
            <a:ext cx="285752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rgbClr val="990033"/>
                </a:solidFill>
                <a:latin typeface="Optima" pitchFamily="2" charset="0"/>
              </a:rPr>
              <a:t>45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издания книги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«Трилогия о Незнайке»</a:t>
            </a:r>
            <a:br>
              <a:rPr lang="ru-RU" sz="28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Н. Н. Носова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rgbClr val="990033"/>
                </a:solidFill>
                <a:latin typeface="Optima" pitchFamily="2" charset="0"/>
              </a:rPr>
              <a:t>(1971)</a:t>
            </a: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4143404" cy="6354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14876" y="2285992"/>
            <a:ext cx="278605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45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издания повести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«Обитаемый остров»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А. и Б. Стругацких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(1971)</a:t>
            </a:r>
          </a:p>
        </p:txBody>
      </p:sp>
      <p:pic>
        <p:nvPicPr>
          <p:cNvPr id="6" name="Рисунок 5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.livelib.ru/boocover/1000524359/o/163b/Gavriil_Troepolskij_Izrail_Metter__Belyj_Bim_Chjornoe_uho._Muhtar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357718" cy="6357982"/>
          </a:xfrm>
          <a:prstGeom prst="rect">
            <a:avLst/>
          </a:prstGeom>
          <a:noFill/>
        </p:spPr>
      </p:pic>
      <p:pic>
        <p:nvPicPr>
          <p:cNvPr id="9" name="Рисунок 8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00562" y="2143116"/>
            <a:ext cx="300036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rgbClr val="990033"/>
                </a:solidFill>
                <a:latin typeface="Optima" pitchFamily="2" charset="0"/>
              </a:rPr>
              <a:t>45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издания повести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«Белый Бим, Черное ухо»</a:t>
            </a:r>
            <a:br>
              <a:rPr lang="ru-RU" sz="28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Г. Н.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Троепольского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Optima" pitchFamily="2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(1971)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 l="12199" r="13713"/>
          <a:stretch>
            <a:fillRect/>
          </a:stretch>
        </p:blipFill>
        <p:spPr bwMode="auto">
          <a:xfrm>
            <a:off x="285720" y="500042"/>
            <a:ext cx="4393653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86182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3438" y="2571744"/>
            <a:ext cx="325595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990033"/>
                </a:solidFill>
                <a:latin typeface="Optima" pitchFamily="2" charset="0"/>
              </a:rPr>
              <a:t>235 лет</a:t>
            </a:r>
            <a:br>
              <a:rPr lang="ru-RU" sz="40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первой публикации рассказов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«Приключения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барона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Мюнхгаузена»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Р.Э.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Распэ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Optima" pitchFamily="2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(1781)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b="4286"/>
          <a:stretch>
            <a:fillRect/>
          </a:stretch>
        </p:blipFill>
        <p:spPr bwMode="auto">
          <a:xfrm>
            <a:off x="428595" y="357166"/>
            <a:ext cx="4007859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6314" y="2214554"/>
            <a:ext cx="285752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rgbClr val="990033"/>
                </a:solidFill>
                <a:latin typeface="Optima" pitchFamily="2" charset="0"/>
              </a:rPr>
              <a:t>40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издания повести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«Безумная Евдокия»</a:t>
            </a:r>
            <a:br>
              <a:rPr lang="ru-RU" sz="28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А. Г. Алексина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rgbClr val="990033"/>
                </a:solidFill>
                <a:latin typeface="Optima" pitchFamily="2" charset="0"/>
              </a:rPr>
              <a:t>(1976)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286280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3438" y="2071678"/>
            <a:ext cx="300039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rgbClr val="990033"/>
                </a:solidFill>
                <a:latin typeface="Optima" pitchFamily="2" charset="0"/>
              </a:rPr>
              <a:t>40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публикации в журнале повести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«Царь-рыба»</a:t>
            </a:r>
            <a:br>
              <a:rPr lang="ru-RU" sz="28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В. П. Астафьева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rgbClr val="990033"/>
                </a:solidFill>
                <a:latin typeface="Optima" pitchFamily="2" charset="0"/>
              </a:rPr>
              <a:t>(1976)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00042"/>
            <a:ext cx="4563563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14876" y="2285992"/>
            <a:ext cx="2571768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40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публикации в журнале повести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«Прощание с Матерой»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В. Г. Распутина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(1976)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7" y="428604"/>
            <a:ext cx="4214843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6314" y="2357430"/>
            <a:ext cx="2714644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40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выхода в свет повести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«Дом на набережной»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Ю. В. Трифонова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(1976)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7"/>
            <a:ext cx="4286280" cy="637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0" y="2214554"/>
            <a:ext cx="3000364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35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выхода в свет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исторического романа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«Бремя власти»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Д. М. Балашова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(1981)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4214842" cy="635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142984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357686" y="2357430"/>
            <a:ext cx="321471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35 лет</a:t>
            </a:r>
          </a:p>
          <a:p>
            <a:pPr marL="514350" indent="-5143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издания сборника произведений</a:t>
            </a:r>
          </a:p>
          <a:p>
            <a:pPr marL="514350" indent="-5143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«Нерв»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В. С. Высоцкого</a:t>
            </a:r>
          </a:p>
          <a:p>
            <a:pPr marL="742950" indent="-7429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(1981)</a:t>
            </a:r>
          </a:p>
        </p:txBody>
      </p:sp>
      <p:pic>
        <p:nvPicPr>
          <p:cNvPr id="6" name="Рисунок 5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hotoload.ru/data/07/e4/83/07e483e78dcee320d48df26b010ddd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643470" cy="6357982"/>
          </a:xfrm>
          <a:prstGeom prst="rect">
            <a:avLst/>
          </a:prstGeom>
          <a:noFill/>
        </p:spPr>
      </p:pic>
      <p:pic>
        <p:nvPicPr>
          <p:cNvPr id="9" name="Рисунок 8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0" y="2285992"/>
            <a:ext cx="3216265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35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 публикации сказочной повести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</a:t>
            </a:r>
            <a:r>
              <a:rPr lang="ru-RU" sz="2400" dirty="0" err="1">
                <a:solidFill>
                  <a:srgbClr val="990033"/>
                </a:solidFill>
                <a:latin typeface="Optima" pitchFamily="2" charset="0"/>
              </a:rPr>
              <a:t>Рони</a:t>
            </a: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, дочь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разбойника»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А. Линдгрен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(1981)</a:t>
            </a: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4714908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29190" y="2285992"/>
            <a:ext cx="2716199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990033"/>
                </a:solidFill>
                <a:latin typeface="Optima" pitchFamily="2" charset="0"/>
              </a:rPr>
              <a:t>20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издания романа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«Чапаев и пустота»</a:t>
            </a:r>
            <a:br>
              <a:rPr lang="ru-RU" sz="24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В. О. Пелевина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990033"/>
                </a:solidFill>
                <a:latin typeface="Optima" pitchFamily="2" charset="0"/>
              </a:rPr>
              <a:t>(1996)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4228741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00562" y="2071678"/>
            <a:ext cx="3144827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990033"/>
                </a:solidFill>
                <a:latin typeface="Optima" pitchFamily="2" charset="0"/>
              </a:rPr>
              <a:t>15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 </a:t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издания романа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990033"/>
                </a:solidFill>
                <a:latin typeface="Optima" pitchFamily="2" charset="0"/>
              </a:rPr>
              <a:t>«Господин Гексоген»</a:t>
            </a:r>
            <a:br>
              <a:rPr lang="ru-RU" sz="20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А. А.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Проханова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Optima" pitchFamily="2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(2001)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Премия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  «Национальный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   бестселлер - 2002»</a:t>
            </a:r>
          </a:p>
        </p:txBody>
      </p:sp>
      <p:pic>
        <p:nvPicPr>
          <p:cNvPr id="6" name="Рисунок 5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4286280" cy="637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календ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714744" y="1071546"/>
            <a:ext cx="5214974" cy="540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429124" y="2143116"/>
            <a:ext cx="321471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990033"/>
                </a:solidFill>
                <a:latin typeface="Optima" pitchFamily="2" charset="0"/>
              </a:rPr>
              <a:t>15 лет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со времени  </a:t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издания романа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990033"/>
                </a:solidFill>
                <a:latin typeface="Optima" pitchFamily="2" charset="0"/>
              </a:rPr>
              <a:t>«Казус </a:t>
            </a:r>
            <a:r>
              <a:rPr lang="ru-RU" sz="2000" dirty="0" err="1">
                <a:solidFill>
                  <a:srgbClr val="990033"/>
                </a:solidFill>
                <a:latin typeface="Optima" pitchFamily="2" charset="0"/>
              </a:rPr>
              <a:t>Кукоцкого</a:t>
            </a:r>
            <a:r>
              <a:rPr lang="ru-RU" sz="2000" dirty="0">
                <a:solidFill>
                  <a:srgbClr val="990033"/>
                </a:solidFill>
                <a:latin typeface="Optima" pitchFamily="2" charset="0"/>
              </a:rPr>
              <a:t>»</a:t>
            </a:r>
            <a:br>
              <a:rPr lang="ru-RU" sz="2000" dirty="0">
                <a:solidFill>
                  <a:srgbClr val="990033"/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Л. Е. Улицкой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990033"/>
                </a:solidFill>
                <a:latin typeface="Optima" pitchFamily="2" charset="0"/>
              </a:rPr>
              <a:t>(2001)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Премия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    «Русский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Букер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 - 2001»</a:t>
            </a:r>
          </a:p>
        </p:txBody>
      </p:sp>
      <p:pic>
        <p:nvPicPr>
          <p:cNvPr id="6" name="Рисунок 5" descr="лог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3834" y="0"/>
            <a:ext cx="1296089" cy="10001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4876" y="214290"/>
            <a:ext cx="300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Отмечает книга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Ю б и л е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Optima" pitchFamily="2" charset="0"/>
              </a:rPr>
              <a:t>й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Optim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11333</TotalTime>
  <Words>1782</Words>
  <Application>Microsoft Office PowerPoint</Application>
  <PresentationFormat>Экран (4:3)</PresentationFormat>
  <Paragraphs>620</Paragraphs>
  <Slides>102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102</vt:i4>
      </vt:variant>
    </vt:vector>
  </HeadingPairs>
  <TitlesOfParts>
    <vt:vector size="103" baseType="lpstr">
      <vt:lpstr>Эркер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</vt:vector>
  </TitlesOfParts>
  <Company>OEM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Burova</dc:creator>
  <cp:lastModifiedBy>Демонстрационно-бесплатная версия</cp:lastModifiedBy>
  <cp:revision>2589</cp:revision>
  <dcterms:created xsi:type="dcterms:W3CDTF">2014-06-23T06:22:35Z</dcterms:created>
  <dcterms:modified xsi:type="dcterms:W3CDTF">2015-09-11T14:38:54Z</dcterms:modified>
</cp:coreProperties>
</file>